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335" r:id="rId2"/>
    <p:sldId id="336" r:id="rId3"/>
    <p:sldId id="338" r:id="rId4"/>
    <p:sldId id="339" r:id="rId5"/>
    <p:sldId id="340" r:id="rId6"/>
    <p:sldId id="342" r:id="rId7"/>
    <p:sldId id="346" r:id="rId8"/>
    <p:sldId id="343" r:id="rId9"/>
    <p:sldId id="344" r:id="rId10"/>
    <p:sldId id="345" r:id="rId11"/>
    <p:sldId id="347" r:id="rId12"/>
    <p:sldId id="348" r:id="rId13"/>
    <p:sldId id="349" r:id="rId14"/>
    <p:sldId id="350" r:id="rId15"/>
    <p:sldId id="351" r:id="rId16"/>
    <p:sldId id="256" r:id="rId17"/>
    <p:sldId id="352" r:id="rId18"/>
    <p:sldId id="329" r:id="rId19"/>
    <p:sldId id="259" r:id="rId20"/>
    <p:sldId id="260" r:id="rId21"/>
    <p:sldId id="261" r:id="rId22"/>
    <p:sldId id="262" r:id="rId23"/>
    <p:sldId id="297" r:id="rId24"/>
    <p:sldId id="263" r:id="rId25"/>
    <p:sldId id="305" r:id="rId26"/>
    <p:sldId id="290" r:id="rId27"/>
    <p:sldId id="291" r:id="rId28"/>
    <p:sldId id="292" r:id="rId29"/>
    <p:sldId id="293" r:id="rId30"/>
    <p:sldId id="294" r:id="rId31"/>
    <p:sldId id="296" r:id="rId32"/>
    <p:sldId id="295" r:id="rId33"/>
    <p:sldId id="289" r:id="rId34"/>
    <p:sldId id="298" r:id="rId35"/>
    <p:sldId id="267" r:id="rId36"/>
    <p:sldId id="265" r:id="rId37"/>
    <p:sldId id="266" r:id="rId38"/>
    <p:sldId id="268" r:id="rId39"/>
    <p:sldId id="269" r:id="rId40"/>
    <p:sldId id="299" r:id="rId41"/>
    <p:sldId id="270" r:id="rId42"/>
    <p:sldId id="264" r:id="rId43"/>
    <p:sldId id="271" r:id="rId44"/>
    <p:sldId id="272" r:id="rId45"/>
    <p:sldId id="307" r:id="rId46"/>
    <p:sldId id="306" r:id="rId47"/>
    <p:sldId id="274" r:id="rId48"/>
    <p:sldId id="275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6" r:id="rId57"/>
    <p:sldId id="285" r:id="rId58"/>
    <p:sldId id="287" r:id="rId59"/>
    <p:sldId id="288" r:id="rId60"/>
    <p:sldId id="301" r:id="rId61"/>
    <p:sldId id="302" r:id="rId62"/>
    <p:sldId id="300" r:id="rId63"/>
    <p:sldId id="308" r:id="rId64"/>
    <p:sldId id="310" r:id="rId65"/>
    <p:sldId id="330" r:id="rId66"/>
    <p:sldId id="309" r:id="rId67"/>
    <p:sldId id="311" r:id="rId68"/>
    <p:sldId id="312" r:id="rId69"/>
    <p:sldId id="313" r:id="rId70"/>
    <p:sldId id="314" r:id="rId71"/>
    <p:sldId id="315" r:id="rId72"/>
    <p:sldId id="317" r:id="rId73"/>
    <p:sldId id="316" r:id="rId74"/>
    <p:sldId id="318" r:id="rId75"/>
    <p:sldId id="319" r:id="rId76"/>
    <p:sldId id="320" r:id="rId77"/>
    <p:sldId id="331" r:id="rId78"/>
    <p:sldId id="321" r:id="rId79"/>
    <p:sldId id="322" r:id="rId80"/>
    <p:sldId id="323" r:id="rId81"/>
    <p:sldId id="324" r:id="rId82"/>
    <p:sldId id="332" r:id="rId83"/>
    <p:sldId id="333" r:id="rId84"/>
    <p:sldId id="325" r:id="rId85"/>
    <p:sldId id="326" r:id="rId86"/>
    <p:sldId id="327" r:id="rId87"/>
    <p:sldId id="257" r:id="rId88"/>
    <p:sldId id="337" r:id="rId8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7" autoAdjust="0"/>
    <p:restoredTop sz="86370" autoAdjust="0"/>
  </p:normalViewPr>
  <p:slideViewPr>
    <p:cSldViewPr snapToGrid="0">
      <p:cViewPr varScale="1">
        <p:scale>
          <a:sx n="78" d="100"/>
          <a:sy n="78" d="100"/>
        </p:scale>
        <p:origin x="120" y="114"/>
      </p:cViewPr>
      <p:guideLst/>
    </p:cSldViewPr>
  </p:slideViewPr>
  <p:outlineViewPr>
    <p:cViewPr>
      <p:scale>
        <a:sx n="33" d="100"/>
        <a:sy n="33" d="100"/>
      </p:scale>
      <p:origin x="0" y="-8286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11F2D-4AC2-467D-A6D1-26E735F0930B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09EED-3E86-4DED-8D4A-B344F2B0D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652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Amöbe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Große Gruppe von Einzellern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Keine feste Körperform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Ändern Gestalt durch Scheinfüßchen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Eine Lebensform, keine Verwandtschaftsgruppe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943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Praktisch Stufenfunktion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18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Langzeitige Verringerung des Plasmodiums, wenn L &gt; 0.5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Sobald X bei 0.5 </a:t>
            </a:r>
            <a:r>
              <a:rPr lang="de-DE" baseline="0" dirty="0">
                <a:sym typeface="Wingdings" panose="05000000000000000000" pitchFamily="2" charset="2"/>
              </a:rPr>
              <a:t> L = 0.5</a:t>
            </a:r>
          </a:p>
          <a:p>
            <a:pPr marL="171450" indent="-171450">
              <a:buFontTx/>
              <a:buChar char="-"/>
            </a:pPr>
            <a:r>
              <a:rPr lang="de-DE" baseline="0" dirty="0">
                <a:sym typeface="Wingdings" panose="05000000000000000000" pitchFamily="2" charset="2"/>
              </a:rPr>
              <a:t>Ist Nachbar oder Gegenüber komplett belegt, dann X &gt;= 0.5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701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 wird ein Weg für n=4 berechnet?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93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Pro Stadt je n Linien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Jede Stadt und jede Zahl nur einmal besetzen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Zahlen zeigen, in welcher Reihenfolge die Städte besucht werden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4271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Plasmodium</a:t>
            </a:r>
            <a:r>
              <a:rPr lang="de-DE" baseline="0" dirty="0"/>
              <a:t> breitet sich in alle aus 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Gleichmäßig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Gleichzeitig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Für einfachere Erklärung: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Reduzierung auf Reihenfolgen</a:t>
            </a:r>
          </a:p>
          <a:p>
            <a:pPr marL="628650" lvl="1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5973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Ausbreitung</a:t>
            </a:r>
            <a:r>
              <a:rPr lang="de-DE" baseline="0" dirty="0"/>
              <a:t> des Plasmodiums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Gleichmäßig in alle Städte-Linien 1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Wie festgelegt: Es kann eine Zahl nur einmal belegt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627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Wie wächst das Plasmodium?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Wellenartig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Nahezu gleichmäßig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9436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879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Der größte Arm schaltet Licht an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Welcher ist der größte?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Zufall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Ist das schlimm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Sind Ergebnisse trotzdem vergleichbar?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853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Vergleichbar?</a:t>
            </a:r>
          </a:p>
          <a:p>
            <a:pPr marL="171450" indent="-171450">
              <a:buFontTx/>
              <a:buChar char="-"/>
            </a:pPr>
            <a:r>
              <a:rPr lang="de-DE" dirty="0"/>
              <a:t>Ja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Beim</a:t>
            </a:r>
            <a:r>
              <a:rPr lang="de-DE" baseline="0" dirty="0"/>
              <a:t> </a:t>
            </a:r>
            <a:r>
              <a:rPr lang="de-DE" baseline="0" dirty="0" err="1"/>
              <a:t>Traveling</a:t>
            </a:r>
            <a:r>
              <a:rPr lang="de-DE" baseline="0" dirty="0"/>
              <a:t> </a:t>
            </a:r>
            <a:r>
              <a:rPr lang="de-DE" baseline="0" dirty="0" err="1"/>
              <a:t>Salesman</a:t>
            </a:r>
            <a:r>
              <a:rPr lang="de-DE" baseline="0" dirty="0"/>
              <a:t> Problem gibt es einen Rundkurs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Egal, ob von A bis A oder C bis C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Alle Städte müssen besucht werden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Gesamter Weg bleibt gleich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260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Gut erforscht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2000: Kürzesten Weg durch Irrgarten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2006: Zentrale Steuerung für einen Roboter genutzt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2016: 2-armiger Bandit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Licht-Avers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Sucht optimale Route zwischen Essen und Licht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Antizipiert regelmäßige Events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zB</a:t>
            </a:r>
            <a:r>
              <a:rPr lang="de-DE" dirty="0"/>
              <a:t> Licht fällt durch Blätter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096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In unserem Beispiel entscheidet sich Plasmodium zufällig für A1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Wie verhalten sich darauf die Lampen?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939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796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A2, A3 &amp; A4 alles Nachbarn von A1</a:t>
            </a:r>
          </a:p>
          <a:p>
            <a:pPr marL="171450" indent="-171450">
              <a:buFontTx/>
              <a:buChar char="-"/>
            </a:pPr>
            <a:r>
              <a:rPr lang="de-DE" dirty="0"/>
              <a:t>Keine</a:t>
            </a:r>
            <a:r>
              <a:rPr lang="de-DE" baseline="0" dirty="0"/>
              <a:t> Stadt mehrfach besuchen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 = 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557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X definiert</a:t>
            </a:r>
            <a:r>
              <a:rPr lang="de-DE" baseline="0" dirty="0"/>
              <a:t> relative Besetzung einer Linie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Von 0 bis 1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In unserem Fall besetzt Arm &gt; 70%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Daher Sigmoid-Funktion = 1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7975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Alle anderen Linien kaum besetzt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Sigmoid Funktion = 0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Einzig X_A1 relevant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239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Sobald Summenfunktion ca. -0.5 erreicht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Stufenfunktion geht Lampe an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97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Da lediglich</a:t>
            </a:r>
            <a:r>
              <a:rPr lang="de-DE" baseline="0" dirty="0"/>
              <a:t> X_A1 belegt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Nur -0.5 erreicht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515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v ist durch Karte definiert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Abhängig von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n – Anzahl der Städte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Größte Distanzen zwischen 3 Städten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Distanz zwischen den zwei Städten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In Karte definiert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2971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Plasmodium breitet sich aus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Gleichmäßig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Der</a:t>
            </a:r>
            <a:r>
              <a:rPr lang="de-DE" baseline="0" dirty="0"/>
              <a:t> Einfachheit nur 2er beachtet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3162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Werte</a:t>
            </a:r>
            <a:r>
              <a:rPr lang="de-DE" baseline="0" dirty="0"/>
              <a:t> durch A1 schon beeinflusst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672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Warum sollen die helfen können?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Kurz: Evolution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Lang: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Haben gelernt in unsicheren  Gebieten zu überleben, richtige Entscheidungen zu treffen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Dazu wenig Energie zu verbrauchen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Die Entscheidungsfähigkeit hängt mit oszillatorischen Wachstum der Arme zusammen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Zyklus dauert ca. 1 Minute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jedem Zyklus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Verteilen und Entziehen von Protoplasma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Zyklen auch bei verschiedenen Armen synchronisiert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345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X bewegt sich jetzt gegen 1</a:t>
            </a:r>
            <a:r>
              <a:rPr lang="de-DE" baseline="0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Plasmodium breitet alle Arme gleichmäßig aus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11377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8225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Summenfunktion wird größer bzw. negativer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437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B2 bleibt dunkel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Plasmodium kann weiter ausbreiten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Arme bei C2 &amp; D2 ziehen sich aufgrund vom Licht wieder zurück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Licht bleibt aufgrund von Besetzung von B2 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607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Licht geht an bei C2 &amp; D2</a:t>
            </a:r>
          </a:p>
          <a:p>
            <a:pPr marL="171450" indent="-171450">
              <a:buFontTx/>
              <a:buChar char="-"/>
            </a:pPr>
            <a:r>
              <a:rPr lang="de-DE" dirty="0"/>
              <a:t>Arme ziehen sich wieder zurück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54145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Einzig B2 besetzt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Dadurch Auswirkungen</a:t>
            </a:r>
            <a:r>
              <a:rPr lang="de-DE" baseline="0" dirty="0"/>
              <a:t> wie bei A1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B3 und B4 gehen auch Lichter an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Keine Stadt mehrfach besuchen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1823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Gleiches Verfahren</a:t>
            </a:r>
            <a:r>
              <a:rPr lang="de-DE" baseline="0" dirty="0"/>
              <a:t> mit 3. Besuch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2494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Arm</a:t>
            </a:r>
            <a:r>
              <a:rPr lang="de-DE" baseline="0" dirty="0"/>
              <a:t> bei D3 hat sich zurück gezogen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Licht bei C4 geht 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4352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Reihenfolge komplett</a:t>
            </a:r>
            <a:r>
              <a:rPr lang="de-DE" baseline="0" dirty="0"/>
              <a:t> egal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Zufall vom Anfang spielt keine Rolle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1139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Warum sollen die helfen können?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Kurz: Evolution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Lang: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Haben gelernt in unsicheren  Gebieten zu überleben, richtige Entscheidungen zu treffen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Dazu wenig Energie zu verbrauchen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Die Entscheidungsfähigkeit hängt mit oszillatorischen Wachstum der Arme zusammen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Zyklus dauert ca. 1 Minute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jedem Zyklus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Verteilen und Entziehen von Protoplasma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Zyklen auch bei verschiedenen Armen synchronisiert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Entzug von Ressourcen, wenn unter Licht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Sofortige Verteilung zu anderen Armen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34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Agar-Platte</a:t>
            </a:r>
          </a:p>
          <a:p>
            <a:pPr marL="171450" indent="-171450">
              <a:buFontTx/>
              <a:buChar char="-"/>
            </a:pPr>
            <a:r>
              <a:rPr lang="de-DE" dirty="0"/>
              <a:t>Gold-Chip mit 64 Linien</a:t>
            </a:r>
          </a:p>
          <a:p>
            <a:pPr marL="171450" indent="-171450">
              <a:buFontTx/>
              <a:buChar char="-"/>
            </a:pPr>
            <a:r>
              <a:rPr lang="de-DE" dirty="0"/>
              <a:t>Mittig ist Amöbe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Bleibt auf Platte wegen Metall-Aversion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Video-Kamera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Von Boden orangenes Licht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Beeinträchtig nicht Amöbe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Lichtstimulation durch Projektor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Gesteuert durch PC mit Graustufe-Skala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6 Sekunden aktualisiert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022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 stellen wir eine Route dar?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Pro Stadt n Linien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Zahl zeigt Reihenfolge an für gültige Route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Wie wird vorgegangen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Linien belichten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Amöbe breitet sich auf mittlerer Platte komplett aus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Lichter gehen für vorgesehenen Linien aus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Jeder Buchstabe und jede Zahl soll genau einmal bewachsen werden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Sonst ungültige Route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Dynamische Belichtung nach „Bounce-Back-</a:t>
            </a:r>
            <a:r>
              <a:rPr lang="de-DE" dirty="0" err="1"/>
              <a:t>Controll</a:t>
            </a:r>
            <a:r>
              <a:rPr lang="de-DE" dirty="0"/>
              <a:t>“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Bewegt sich Amöbe 3 Minuten nicht, wird versucht, gültige Route zu lesen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Suche ist beendet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7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 funktioniert Bounce-Back-</a:t>
            </a:r>
            <a:r>
              <a:rPr lang="de-DE" dirty="0" err="1"/>
              <a:t>Controll</a:t>
            </a:r>
            <a:r>
              <a:rPr lang="de-DE" dirty="0"/>
              <a:t>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Anhand von Beispiel erklären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Oben Formel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Unten fertiges &amp; gültiges Ergebnis</a:t>
            </a:r>
          </a:p>
          <a:p>
            <a:pPr marL="171450" lvl="0" indent="-171450">
              <a:buFontTx/>
              <a:buChar char="-"/>
            </a:pP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Formel einzeln durchgehen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 gibt Lichtstärke für Linie bis nächste Berechnung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Von 0 bis 1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Dunkel bis komplett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065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Sigmoid-Funktion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Sensitivität reguliert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Nicht überempfindlich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Nicht sobald der Arm tastet fängt es an zu leuchten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Schnell steigend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Oszillation/Schwingungen haben deutliche Auswirkungen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54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3</a:t>
            </a:r>
            <a:r>
              <a:rPr lang="de-DE" baseline="0" dirty="0"/>
              <a:t> Effekte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Verhindert, dass Städte wiederbesucht</a:t>
            </a:r>
            <a:r>
              <a:rPr lang="de-DE" baseline="0" dirty="0"/>
              <a:t> werden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Verhindert gleichzeitige Stadtbesuche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Kürzere Wege </a:t>
            </a:r>
            <a:r>
              <a:rPr lang="de-DE" baseline="0" dirty="0">
                <a:sym typeface="Wingdings" panose="05000000000000000000" pitchFamily="2" charset="2"/>
              </a:rPr>
              <a:t> Weniger Licht  Bevorzugt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71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3A019-6AAA-4DA8-A792-5C6FA3774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8B9930-A51C-4EFF-B8B7-B5B14A83A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A4617-BE06-4694-B0D5-32BBAB3D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C6E43D-7085-43CA-B1F7-576242F3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E8177D-C651-4B2F-BC78-664F3495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4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72EB5-5A7B-4F7F-9455-412F80D38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D41DEED-3154-40F5-808C-F25C06E11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40B113-C285-46E4-B48C-C25410E83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EEF252-FD55-477A-87D8-1E63FD35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3C002F-6447-4623-8CF7-99E2BB15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483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A440ACE-E0EC-48BA-A7FA-8221BD16F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A24B96A-2C64-47EA-A532-56D02E82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4D8C41-BD6D-482B-92FD-2E536D62F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759685-12EA-49E4-8AA0-540B2127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834C54-D115-4EB1-B345-41D3E4EF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56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ECB11-2F3E-423F-ADB8-F4421AF7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CE168D-E61B-49D1-907E-43ED6EBFF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C3006E-1689-472B-BA71-8B40C0580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C7D0B1-F114-456A-BF27-343D8B690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4C2FB6-5A07-4056-B4AC-4B1BC7BC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472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1B39D-AC7B-4191-BDBC-BC76EBF3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BCEB11-C784-4429-BA30-28B67F8DE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364299-5B32-436F-9340-0598F9B90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513D69-946A-4A4A-B5C3-D32F4EC8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E66E5F-C2D9-4388-A83C-D6573F81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52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EEF-8665-42C1-9CE6-B63FFA48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6B2A3-81CA-4F04-9AA1-FC762703A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566CAF-1FDB-4A52-9668-D58D6DC42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54C34D-DE35-4CEE-B11E-FAE77B43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AC4A04-D036-4B9B-B2DE-E747E21FA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0ABE98-A242-4068-9009-CAB136DF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60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0CE7C-529A-46D0-9D5C-6AD84707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1E1F39-801C-47E5-9729-326CA44F4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62298D-613A-48AB-9B20-8CF4DE3FE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4038AD-2026-4B1F-8A7F-57BBF6004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A8BBF8E-BBE2-46C5-9220-F67CFE954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9631EF-B266-473D-A4FB-151E9086A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CD22A52-DD9A-4755-AE7D-14A14961D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970319E-48AC-4884-879E-D56911C8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92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EF61C-2B03-4AA2-A7FF-B6CC3C1B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CE647D-EBA4-4FEA-9095-282E28C39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0AB706-0B68-44D7-BA44-0849455C0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32BAF4-1E00-472C-AC66-E790BFA2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419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CAC480-D104-489B-816C-403585729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56825D-8FC3-4072-9B5C-6ED73D734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CFFBFB-23D3-4F24-A262-86EC8AA6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7175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E6056-2111-4480-8F4C-FDE52074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C3E86-4660-45C2-9C89-ED9704125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BF2DAA-929C-43B1-A826-C9700ECE8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3B5FB5-9E6A-4772-A64B-8F6EAB2CF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97D27D-0753-4EE0-8F88-CB36C6C0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5D084C-E7AF-4747-A4E6-11576D48B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01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116CC-E27D-404F-B15B-81859D48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2651DF-4664-4754-859F-65E0D8B341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9D39C8-22E9-4F9B-8311-41F0BE89A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8A8D58-58BD-46BB-981F-DEDB7BF4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930810-E665-4AD1-B10B-C7622A9C1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1CCE29-E1CD-40F6-BF50-B4459992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671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4BC910B-79B3-4722-A048-7A5B8E94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DA215A-CC09-4DB5-80C4-517E78025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715957-CF71-4B1A-897E-C3471A836E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E55E9E-6442-4AFE-8E67-2EDE9B83F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6553A1-8439-45E5-94E6-6FD18A4A1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05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9.gif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gif"/><Relationship Id="rId9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8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.png"/><Relationship Id="rId4" Type="http://schemas.openxmlformats.org/officeDocument/2006/relationships/image" Target="../media/image18.gi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gif"/><Relationship Id="rId9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80.png"/><Relationship Id="rId4" Type="http://schemas.openxmlformats.org/officeDocument/2006/relationships/image" Target="../media/image20.gif"/><Relationship Id="rId9" Type="http://schemas.openxmlformats.org/officeDocument/2006/relationships/image" Target="../media/image1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01.png"/><Relationship Id="rId4" Type="http://schemas.openxmlformats.org/officeDocument/2006/relationships/image" Target="../media/image21.png"/><Relationship Id="rId9" Type="http://schemas.openxmlformats.org/officeDocument/2006/relationships/image" Target="../media/image1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50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10.png"/><Relationship Id="rId4" Type="http://schemas.openxmlformats.org/officeDocument/2006/relationships/image" Target="../media/image21.png"/><Relationship Id="rId9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4" Type="http://schemas.openxmlformats.org/officeDocument/2006/relationships/image" Target="../media/image2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4" Type="http://schemas.openxmlformats.org/officeDocument/2006/relationships/image" Target="../media/image25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5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sv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png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3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0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0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0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5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svg"/><Relationship Id="rId15" Type="http://schemas.openxmlformats.org/officeDocument/2006/relationships/image" Target="../media/image39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5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svg"/><Relationship Id="rId15" Type="http://schemas.openxmlformats.org/officeDocument/2006/relationships/image" Target="../media/image40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0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4" Type="http://schemas.openxmlformats.org/officeDocument/2006/relationships/image" Target="../media/image2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4" Type="http://schemas.openxmlformats.org/officeDocument/2006/relationships/image" Target="../media/image2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4" Type="http://schemas.openxmlformats.org/officeDocument/2006/relationships/image" Target="../media/image2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4" Type="http://schemas.openxmlformats.org/officeDocument/2006/relationships/image" Target="../media/image2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alpha.com/input/?i=plot+1/(1%2Bexp(-1000*(x%2B0.5)))(x+from+-1.5+to+0.5)" TargetMode="External"/><Relationship Id="rId2" Type="http://schemas.openxmlformats.org/officeDocument/2006/relationships/hyperlink" Target="https://www.wolframalpha.com/input/?i=plot+1/(1%2Bexp(-35*(x-0.6)))(x+from+0+to+1)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olframalpha.com/input/?i=plot+(x-1)!/2(x+from+0+to+9)" TargetMode="External"/><Relationship Id="rId4" Type="http://schemas.openxmlformats.org/officeDocument/2006/relationships/hyperlink" Target="https://www.wolframalpha.com/input/?i=plot+(1-(1/(1%2Bexp(-1000*(x%2B0.5)))))(x+from+-1.5+to+0.5)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aluable.com/auction-lot/original-american-rakleigh-bicycle-poster-1950s-b-51-c-7d24d9b8d3" TargetMode="External"/><Relationship Id="rId2" Type="http://schemas.openxmlformats.org/officeDocument/2006/relationships/hyperlink" Target="https://www.retroplanet.com/PROD/48908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wikipedia.org/wiki/Physarum_polycephalum#/media/File:Physarum_polycephalum_plasmodium.jpg" TargetMode="External"/><Relationship Id="rId4" Type="http://schemas.openxmlformats.org/officeDocument/2006/relationships/hyperlink" Target="http://www.j&#252;dische-gemeinden.de/index.php/gemeinden/k-l/1147-landshut-niederbayer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838200" y="1556951"/>
            <a:ext cx="3286898" cy="458435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EEAAEE0B-53B5-4099-9181-A70ECA98D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388"/>
            <a:ext cx="12192000" cy="1325563"/>
          </a:xfrm>
        </p:spPr>
        <p:txBody>
          <a:bodyPr/>
          <a:lstStyle/>
          <a:p>
            <a:pPr algn="ctr"/>
            <a:r>
              <a:rPr lang="de-DE" dirty="0"/>
              <a:t>Amöben als Problemlöser</a:t>
            </a:r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74B6276A-0FCA-492B-812B-F6258EB09EA3}"/>
              </a:ext>
            </a:extLst>
          </p:cNvPr>
          <p:cNvSpPr txBox="1">
            <a:spLocks/>
          </p:cNvSpPr>
          <p:nvPr/>
        </p:nvSpPr>
        <p:spPr>
          <a:xfrm>
            <a:off x="4609070" y="4930346"/>
            <a:ext cx="6744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Tobias Weiden</a:t>
            </a:r>
          </a:p>
          <a:p>
            <a:r>
              <a:rPr lang="de-DE" dirty="0"/>
              <a:t>Student Master Informatik</a:t>
            </a:r>
          </a:p>
          <a:p>
            <a:r>
              <a:rPr lang="de-DE" dirty="0"/>
              <a:t>HAW Landshut</a:t>
            </a:r>
          </a:p>
        </p:txBody>
      </p:sp>
    </p:spTree>
    <p:extLst>
      <p:ext uri="{BB962C8B-B14F-4D97-AF65-F5344CB8AC3E}">
        <p14:creationId xmlns:p14="http://schemas.microsoft.com/office/powerpoint/2010/main" val="1764433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Das Sommerdilemma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608249" cy="3046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de-DE" sz="2400" dirty="0"/>
                  <a:t>Erlaubte Routen: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NP-Hartes Problem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strike="sngStrike" dirty="0"/>
                  <a:t>Suchzeit für optimale Route: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trike="sngStrike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de-DE" sz="2400" b="0" i="1" strike="sngStrike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2400" b="0" i="1" strike="sngStrike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trike="sngStrike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e-DE" sz="2400" b="0" i="1" strike="sngStrike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trike="sngStrike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strike="sngStrike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Gute Route zu annehmbarer Zeit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608249" cy="3046988"/>
              </a:xfrm>
              <a:prstGeom prst="rect">
                <a:avLst/>
              </a:prstGeom>
              <a:blipFill>
                <a:blip r:embed="rId2"/>
                <a:stretch>
                  <a:fillRect l="-2116" t="-1800" r="-10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246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E5B7B8-3BDD-4DAC-8CDD-FA40F10EF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1690688"/>
            <a:ext cx="5943602" cy="445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72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E5B7B8-3BDD-4DAC-8CDD-FA40F10EF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1690688"/>
            <a:ext cx="5943602" cy="445770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E66B3AC-4309-4CD9-ABF4-14EF6CA29FF9}"/>
              </a:ext>
            </a:extLst>
          </p:cNvPr>
          <p:cNvSpPr txBox="1"/>
          <p:nvPr/>
        </p:nvSpPr>
        <p:spPr>
          <a:xfrm>
            <a:off x="6420134" y="1951630"/>
            <a:ext cx="384861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Physarum</a:t>
            </a:r>
            <a:r>
              <a:rPr lang="de-DE" sz="2800" b="1" dirty="0"/>
              <a:t> </a:t>
            </a:r>
            <a:r>
              <a:rPr lang="de-DE" sz="2800" b="1" dirty="0" err="1"/>
              <a:t>polycephalum</a:t>
            </a:r>
            <a:endParaRPr lang="de-DE" sz="2800" b="1" dirty="0"/>
          </a:p>
          <a:p>
            <a:endParaRPr lang="de-DE" sz="2800" b="1" dirty="0"/>
          </a:p>
          <a:p>
            <a:pPr marL="342900" indent="-342900">
              <a:buFontTx/>
              <a:buChar char="-"/>
            </a:pPr>
            <a:r>
              <a:rPr lang="de-DE" sz="2400" dirty="0"/>
              <a:t>Gruppe von Einzellern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  <a:p>
            <a:pPr marL="342900" indent="-342900">
              <a:buFontTx/>
              <a:buChar char="-"/>
            </a:pPr>
            <a:r>
              <a:rPr lang="de-DE" sz="2400" dirty="0"/>
              <a:t>Gut erforscht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  <a:p>
            <a:pPr marL="342900" indent="-342900">
              <a:buFontTx/>
              <a:buChar char="-"/>
            </a:pPr>
            <a:r>
              <a:rPr lang="de-DE" sz="2400" dirty="0"/>
              <a:t>Licht-avers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666634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66B3AC-4309-4CD9-ABF4-14EF6CA29FF9}"/>
              </a:ext>
            </a:extLst>
          </p:cNvPr>
          <p:cNvSpPr txBox="1"/>
          <p:nvPr/>
        </p:nvSpPr>
        <p:spPr>
          <a:xfrm>
            <a:off x="6420134" y="1951630"/>
            <a:ext cx="47620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Physarum</a:t>
            </a:r>
            <a:r>
              <a:rPr lang="de-DE" sz="2800" b="1" dirty="0"/>
              <a:t> </a:t>
            </a:r>
            <a:r>
              <a:rPr lang="de-DE" sz="2800" b="1" dirty="0" err="1"/>
              <a:t>polycephalum</a:t>
            </a:r>
            <a:endParaRPr lang="de-DE" sz="2800" b="1" dirty="0"/>
          </a:p>
          <a:p>
            <a:endParaRPr lang="de-DE" sz="2800" b="1" dirty="0"/>
          </a:p>
          <a:p>
            <a:pPr marL="342900" indent="-342900">
              <a:buFontTx/>
              <a:buChar char="-"/>
            </a:pPr>
            <a:r>
              <a:rPr lang="de-DE" sz="2400" dirty="0"/>
              <a:t>Wächst Wellenförmig (Oszillation)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8F7AE8A-42D3-4886-BBBC-9060F096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81" y="2152290"/>
            <a:ext cx="6015653" cy="299120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4F396ED-E2F8-4EFA-A69C-A867DE149ED9}"/>
              </a:ext>
            </a:extLst>
          </p:cNvPr>
          <p:cNvSpPr/>
          <p:nvPr/>
        </p:nvSpPr>
        <p:spPr>
          <a:xfrm>
            <a:off x="3447535" y="2607276"/>
            <a:ext cx="2972599" cy="18658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188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66B3AC-4309-4CD9-ABF4-14EF6CA29FF9}"/>
              </a:ext>
            </a:extLst>
          </p:cNvPr>
          <p:cNvSpPr txBox="1"/>
          <p:nvPr/>
        </p:nvSpPr>
        <p:spPr>
          <a:xfrm>
            <a:off x="6420134" y="1951630"/>
            <a:ext cx="47620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Physarum</a:t>
            </a:r>
            <a:r>
              <a:rPr lang="de-DE" sz="2800" b="1" dirty="0"/>
              <a:t> </a:t>
            </a:r>
            <a:r>
              <a:rPr lang="de-DE" sz="2800" b="1" dirty="0" err="1"/>
              <a:t>polycephalum</a:t>
            </a:r>
            <a:endParaRPr lang="de-DE" sz="2800" b="1" dirty="0"/>
          </a:p>
          <a:p>
            <a:endParaRPr lang="de-DE" sz="2800" b="1" dirty="0"/>
          </a:p>
          <a:p>
            <a:pPr marL="342900" indent="-342900">
              <a:buFontTx/>
              <a:buChar char="-"/>
            </a:pPr>
            <a:r>
              <a:rPr lang="de-DE" sz="2400" dirty="0"/>
              <a:t>Wächst Wellenförmig (Oszillation)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8F7AE8A-42D3-4886-BBBC-9060F096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81" y="2152290"/>
            <a:ext cx="6015653" cy="299120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4F396ED-E2F8-4EFA-A69C-A867DE149ED9}"/>
              </a:ext>
            </a:extLst>
          </p:cNvPr>
          <p:cNvSpPr/>
          <p:nvPr/>
        </p:nvSpPr>
        <p:spPr>
          <a:xfrm>
            <a:off x="3447535" y="2607276"/>
            <a:ext cx="2972599" cy="18658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67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3002"/>
            <a:ext cx="10515600" cy="1325563"/>
          </a:xfrm>
        </p:spPr>
        <p:txBody>
          <a:bodyPr/>
          <a:lstStyle/>
          <a:p>
            <a:r>
              <a:rPr lang="de-DE" dirty="0"/>
              <a:t>Versuchsaufbau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C96A78-CC1F-4921-8B53-E6632C33C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31"/>
          <a:stretch/>
        </p:blipFill>
        <p:spPr>
          <a:xfrm>
            <a:off x="7022512" y="1356634"/>
            <a:ext cx="3916432" cy="52907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E2061C-6CDF-4D92-A273-EABDD3981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392"/>
          <a:stretch/>
        </p:blipFill>
        <p:spPr>
          <a:xfrm>
            <a:off x="886941" y="1356634"/>
            <a:ext cx="3433118" cy="52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61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BF6D26BB-D650-4865-BCE0-08EAF60BC194}"/>
              </a:ext>
            </a:extLst>
          </p:cNvPr>
          <p:cNvSpPr txBox="1">
            <a:spLocks/>
          </p:cNvSpPr>
          <p:nvPr/>
        </p:nvSpPr>
        <p:spPr>
          <a:xfrm>
            <a:off x="838200" y="321791"/>
            <a:ext cx="10515600" cy="11433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400" dirty="0"/>
              <a:t>Versuchsaufbau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7102041-E25C-400E-A493-BEF06BE3D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5" y="1629805"/>
            <a:ext cx="4743450" cy="443865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42ACEB1-1D7D-438A-85B5-CF7FA84FF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384" y="1629805"/>
            <a:ext cx="4573416" cy="46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86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2F324CE2-3F30-437E-B380-AF99CDD6C9F6}"/>
              </a:ext>
            </a:extLst>
          </p:cNvPr>
          <p:cNvSpPr/>
          <p:nvPr/>
        </p:nvSpPr>
        <p:spPr>
          <a:xfrm>
            <a:off x="9239692" y="443700"/>
            <a:ext cx="978195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BCF3F3F-B74D-4D23-93B1-9660B277B9DF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BCF3F3F-B74D-4D23-93B1-9660B277B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7837EF0-95C3-4461-9853-523286B9C700}"/>
                  </a:ext>
                </a:extLst>
              </p:cNvPr>
              <p:cNvSpPr txBox="1"/>
              <p:nvPr/>
            </p:nvSpPr>
            <p:spPr>
              <a:xfrm>
                <a:off x="6766579" y="2828835"/>
                <a:ext cx="494622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Status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𝑉𝑘</m:t>
                        </m:r>
                      </m:sub>
                    </m:sSub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0.0, 1.0</m:t>
                        </m:r>
                      </m:e>
                    </m:d>
                  </m:oMath>
                </a14:m>
                <a:r>
                  <a:rPr lang="de-DE" sz="2400" dirty="0"/>
                  <a:t>:</a:t>
                </a:r>
              </a:p>
              <a:p>
                <a:endParaRPr lang="de-DE" sz="2400" dirty="0"/>
              </a:p>
              <a:p>
                <a:r>
                  <a:rPr lang="de-DE" sz="2400" dirty="0"/>
                  <a:t>Abdeckung Der Linie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𝑉𝑘</m:t>
                    </m:r>
                  </m:oMath>
                </a14:m>
                <a:r>
                  <a:rPr lang="de-DE" sz="2400" b="0" dirty="0"/>
                  <a:t> durch Amöbe</a:t>
                </a:r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7837EF0-95C3-4461-9853-523286B9C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79" y="2828835"/>
                <a:ext cx="4946226" cy="1200329"/>
              </a:xfrm>
              <a:prstGeom prst="rect">
                <a:avLst/>
              </a:prstGeom>
              <a:blipFill>
                <a:blip r:embed="rId4"/>
                <a:stretch>
                  <a:fillRect l="-1850" t="-4061" r="-986" b="-106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fik 15">
            <a:extLst>
              <a:ext uri="{FF2B5EF4-FFF2-40B4-BE49-F238E27FC236}">
                <a16:creationId xmlns:a16="http://schemas.microsoft.com/office/drawing/2014/main" id="{9514358F-07CE-42B4-AEF5-C63A9E225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95" y="1838047"/>
            <a:ext cx="6216436" cy="31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15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70036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98594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838200" y="1556951"/>
            <a:ext cx="3286898" cy="4584356"/>
          </a:xfrm>
          <a:prstGeom prst="rect">
            <a:avLst/>
          </a:prstGeom>
        </p:spPr>
      </p:pic>
      <p:sp>
        <p:nvSpPr>
          <p:cNvPr id="3" name="Denkblase: wolkenförmig 2">
            <a:extLst>
              <a:ext uri="{FF2B5EF4-FFF2-40B4-BE49-F238E27FC236}">
                <a16:creationId xmlns:a16="http://schemas.microsoft.com/office/drawing/2014/main" id="{94F1CA85-5543-4301-B352-073BA81EDFC3}"/>
              </a:ext>
            </a:extLst>
          </p:cNvPr>
          <p:cNvSpPr/>
          <p:nvPr/>
        </p:nvSpPr>
        <p:spPr>
          <a:xfrm>
            <a:off x="5150708" y="1363728"/>
            <a:ext cx="4853101" cy="3195916"/>
          </a:xfrm>
          <a:prstGeom prst="cloudCallout">
            <a:avLst>
              <a:gd name="adj1" fmla="val -75637"/>
              <a:gd name="adj2" fmla="val -2310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2BBDD2-5F07-427C-AAD1-45D17CF99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foregroundMark x1="51417" y1="92500" x2="51417" y2="92500"/>
                        <a14:foregroundMark x1="50333" y1="97833" x2="50333" y2="9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6528028" y="1912455"/>
            <a:ext cx="2098461" cy="20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28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4465674" y="299301"/>
            <a:ext cx="6071972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490358" y="2222203"/>
            <a:ext cx="66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-0.5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301177" y="222220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1000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68"/>
            <a:ext cx="0" cy="2581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6770868" y="4262839"/>
            <a:ext cx="4253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ym typeface="Wingdings" panose="05000000000000000000" pitchFamily="2" charset="2"/>
              </a:rPr>
              <a:t>Nachbar oder Gegenüber belegt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Wert auf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pic>
        <p:nvPicPr>
          <p:cNvPr id="2054" name="Picture 6" descr="https://www4f.wolframalpha.com/Calculate/MSP/MSP21541fdb05cebabeg9cc00001g25bd947i508954?MSPStoreType=image/gif&amp;s=46">
            <a:extLst>
              <a:ext uri="{FF2B5EF4-FFF2-40B4-BE49-F238E27FC236}">
                <a16:creationId xmlns:a16="http://schemas.microsoft.com/office/drawing/2014/main" id="{0A6A8FFB-531E-4A09-A9DE-ED69BC38F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62" y="1845080"/>
            <a:ext cx="5218672" cy="354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C643D310-F6C3-4213-8114-1E21A816502A}"/>
              </a:ext>
            </a:extLst>
          </p:cNvPr>
          <p:cNvSpPr/>
          <p:nvPr/>
        </p:nvSpPr>
        <p:spPr>
          <a:xfrm rot="16200000">
            <a:off x="8024792" y="-962802"/>
            <a:ext cx="410398" cy="461531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C7F988F-CA57-421B-805C-827F010233D2}"/>
                  </a:ext>
                </a:extLst>
              </p:cNvPr>
              <p:cNvSpPr txBox="1"/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C7F988F-CA57-421B-805C-827F01023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blipFill>
                <a:blip r:embed="rId6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602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7E17A3F1-5554-4837-A72B-7304D10526C6}"/>
              </a:ext>
            </a:extLst>
          </p:cNvPr>
          <p:cNvSpPr txBox="1"/>
          <p:nvPr/>
        </p:nvSpPr>
        <p:spPr>
          <a:xfrm>
            <a:off x="238542" y="5850952"/>
            <a:ext cx="247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oder Gegenüber belegt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785BA3F-3A31-4506-9EDD-4DEEFA368CAE}"/>
              </a:ext>
            </a:extLst>
          </p:cNvPr>
          <p:cNvSpPr txBox="1"/>
          <p:nvPr/>
        </p:nvSpPr>
        <p:spPr>
          <a:xfrm>
            <a:off x="3469759" y="5850951"/>
            <a:ext cx="2973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und Gegenüber frei</a:t>
            </a:r>
          </a:p>
        </p:txBody>
      </p:sp>
      <p:pic>
        <p:nvPicPr>
          <p:cNvPr id="11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7F8CA08A-8B37-4937-8137-B5FED96E7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 descr="Glühlampe">
            <a:extLst>
              <a:ext uri="{FF2B5EF4-FFF2-40B4-BE49-F238E27FC236}">
                <a16:creationId xmlns:a16="http://schemas.microsoft.com/office/drawing/2014/main" id="{9358634D-B2C6-49D3-B987-D28484BAB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5" name="Grafik 14" descr="Glühlampe">
            <a:extLst>
              <a:ext uri="{FF2B5EF4-FFF2-40B4-BE49-F238E27FC236}">
                <a16:creationId xmlns:a16="http://schemas.microsoft.com/office/drawing/2014/main" id="{260EBE2B-9E4A-409A-BD11-1416CF689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0639AB80-7DF1-4DBA-B579-FD80691A8A19}"/>
              </a:ext>
            </a:extLst>
          </p:cNvPr>
          <p:cNvSpPr/>
          <p:nvPr/>
        </p:nvSpPr>
        <p:spPr>
          <a:xfrm rot="16200000">
            <a:off x="8024792" y="-962802"/>
            <a:ext cx="410398" cy="461531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B902770-CAF5-476C-AE6E-7C22C9CD099A}"/>
                  </a:ext>
                </a:extLst>
              </p:cNvPr>
              <p:cNvSpPr txBox="1"/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B902770-CAF5-476C-AE6E-7C22C9CD0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blipFill>
                <a:blip r:embed="rId9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225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fik 19">
            <a:extLst>
              <a:ext uri="{FF2B5EF4-FFF2-40B4-BE49-F238E27FC236}">
                <a16:creationId xmlns:a16="http://schemas.microsoft.com/office/drawing/2014/main" id="{4D42AC33-80C6-4D6F-889C-B2D15BEA4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36" y="1605515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17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D42AC33-80C6-4D6F-889C-B2D15BEA4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636" y="1605515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80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8301A4A-0C62-4421-BDBC-AD716D171716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193309" y="2613151"/>
            <a:ext cx="1244009" cy="1049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F43A18-F360-407B-8A47-C776DC590F37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2736109" y="4120189"/>
            <a:ext cx="1112875" cy="132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BCA4A17-CBF6-44E5-A22A-435AAE6ED31B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1056171" y="3662989"/>
            <a:ext cx="1222738" cy="1334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D633FD7-991D-4C22-A094-B703B7CB0FDB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H="1" flipV="1">
            <a:off x="2332074" y="2115878"/>
            <a:ext cx="404035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85C76AD1-642D-4956-9138-AB3EDCE3D8F6}"/>
              </a:ext>
            </a:extLst>
          </p:cNvPr>
          <p:cNvCxnSpPr>
            <a:cxnSpLocks/>
            <a:stCxn id="4" idx="0"/>
            <a:endCxn id="12" idx="2"/>
          </p:cNvCxnSpPr>
          <p:nvPr/>
        </p:nvCxnSpPr>
        <p:spPr>
          <a:xfrm flipV="1">
            <a:off x="2736109" y="2115878"/>
            <a:ext cx="35442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AFAC07D-D39A-479B-8146-AE8D72FBA859}"/>
              </a:ext>
            </a:extLst>
          </p:cNvPr>
          <p:cNvCxnSpPr>
            <a:cxnSpLocks/>
            <a:stCxn id="4" idx="0"/>
            <a:endCxn id="15" idx="2"/>
          </p:cNvCxnSpPr>
          <p:nvPr/>
        </p:nvCxnSpPr>
        <p:spPr>
          <a:xfrm flipV="1">
            <a:off x="2736109" y="2115878"/>
            <a:ext cx="1112875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974FD94-77FD-41BA-ACE9-76F9B225DB9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FC5E129F-A747-4377-A60F-DA59F5F741DF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>
            <a:off x="3193309" y="3662989"/>
            <a:ext cx="1244009" cy="53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AFFE5B3B-4C62-4183-B4CA-D3CB2AC1928A}"/>
              </a:ext>
            </a:extLst>
          </p:cNvPr>
          <p:cNvCxnSpPr>
            <a:cxnSpLocks/>
            <a:stCxn id="4" idx="3"/>
            <a:endCxn id="29" idx="1"/>
          </p:cNvCxnSpPr>
          <p:nvPr/>
        </p:nvCxnSpPr>
        <p:spPr>
          <a:xfrm>
            <a:off x="3193309" y="3662989"/>
            <a:ext cx="1244009" cy="13341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F434E008-AD64-48FF-B496-DD61A226A8A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736109" y="4120189"/>
            <a:ext cx="354420" cy="132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78C3885-6B2A-4333-8A42-39DF79793823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0DA3F85C-AF06-4345-8E4B-09DAD05C5230}"/>
              </a:ext>
            </a:extLst>
          </p:cNvPr>
          <p:cNvCxnSpPr>
            <a:cxnSpLocks/>
            <a:stCxn id="4" idx="2"/>
            <a:endCxn id="22" idx="0"/>
          </p:cNvCxnSpPr>
          <p:nvPr/>
        </p:nvCxnSpPr>
        <p:spPr>
          <a:xfrm flipH="1">
            <a:off x="1573619" y="4120189"/>
            <a:ext cx="1162490" cy="1321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58C3392-F4F3-4564-9B4D-19C08734DB7A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1049081" y="3662989"/>
            <a:ext cx="1229828" cy="53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921CCBB-416A-4E52-8C03-5A10DB7B09A6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0B862404-93A8-4C75-BB34-CD3A58645E3B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389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8301A4A-0C62-4421-BDBC-AD716D171716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193309" y="2613151"/>
            <a:ext cx="1244009" cy="1049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F43A18-F360-407B-8A47-C776DC590F37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2736109" y="4120189"/>
            <a:ext cx="1112875" cy="132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BCA4A17-CBF6-44E5-A22A-435AAE6ED31B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1056171" y="3662989"/>
            <a:ext cx="1222738" cy="1334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981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5904780" y="3485618"/>
            <a:ext cx="5423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das Plasmodium?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8301A4A-0C62-4421-BDBC-AD716D171716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193309" y="2613151"/>
            <a:ext cx="1244009" cy="1049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F43A18-F360-407B-8A47-C776DC590F37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2736109" y="4120189"/>
            <a:ext cx="1112875" cy="132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BCA4A17-CBF6-44E5-A22A-435AAE6ED31B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1056171" y="3662989"/>
            <a:ext cx="1222738" cy="1334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363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67AF4B2E-B297-4F1B-B400-32D2B87E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1" y="1714500"/>
            <a:ext cx="6896100" cy="3429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A385FE9-66EA-4D57-9FA4-57515E3095E9}"/>
              </a:ext>
            </a:extLst>
          </p:cNvPr>
          <p:cNvSpPr/>
          <p:nvPr/>
        </p:nvSpPr>
        <p:spPr>
          <a:xfrm>
            <a:off x="3859619" y="2424222"/>
            <a:ext cx="3440962" cy="19563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6698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8387836" y="3013501"/>
            <a:ext cx="3117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</a:t>
            </a:r>
          </a:p>
          <a:p>
            <a:r>
              <a:rPr lang="de-DE" sz="2400" b="1" dirty="0"/>
              <a:t>das Plasmodium?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AF4B2E-B297-4F1B-B400-32D2B87E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1" y="1714500"/>
            <a:ext cx="6896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18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8670384" y="2274838"/>
            <a:ext cx="31171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</a:t>
            </a:r>
          </a:p>
          <a:p>
            <a:r>
              <a:rPr lang="de-DE" sz="2400" b="1" dirty="0"/>
              <a:t>das Plasmodium?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endParaRPr lang="de-DE" sz="24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AF4B2E-B297-4F1B-B400-32D2B87E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1" y="1714500"/>
            <a:ext cx="6896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70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26758FC-AC87-4902-ACBB-1BCA79D4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419"/>
            <a:ext cx="12192000" cy="30518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Sommerdilemma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9526137" y="1094129"/>
            <a:ext cx="2541957" cy="354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99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7524236" y="2166583"/>
            <a:ext cx="42632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der Pilz?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Ist das relevant?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30C6D5-24F4-4ED5-B39D-87927D054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7" y="1568127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67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7524236" y="2166583"/>
            <a:ext cx="42632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der Pilz?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Ist das relevant?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30C6D5-24F4-4ED5-B39D-87927D054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7" y="1568127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BA001BD-494A-40D4-B374-91A9098CE97C}"/>
                  </a:ext>
                </a:extLst>
              </p:cNvPr>
              <p:cNvSpPr txBox="1"/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</m:oMath>
                  </m:oMathPara>
                </a14:m>
                <a:endParaRPr lang="de-DE" sz="2400" b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BA001BD-494A-40D4-B374-91A9098CE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750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7524236" y="2166583"/>
            <a:ext cx="42632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der Pilz?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Ist das relevant?</a:t>
            </a:r>
          </a:p>
          <a:p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 Nein, da Rundkurs!</a:t>
            </a:r>
            <a:endParaRPr lang="de-DE" sz="24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30C6D5-24F4-4ED5-B39D-87927D054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7" y="1568127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3F4FD95-8D34-4E99-B02C-61D7112A1612}"/>
                  </a:ext>
                </a:extLst>
              </p:cNvPr>
              <p:cNvSpPr txBox="1"/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</m:oMath>
                  </m:oMathPara>
                </a14:m>
                <a:endParaRPr lang="de-DE" sz="2400" b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3F4FD95-8D34-4E99-B02C-61D7112A1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181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043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6549656" y="2357969"/>
            <a:ext cx="3089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A2, A3 &amp; A4?</a:t>
            </a:r>
          </a:p>
        </p:txBody>
      </p:sp>
    </p:spTree>
    <p:extLst>
      <p:ext uri="{BB962C8B-B14F-4D97-AF65-F5344CB8AC3E}">
        <p14:creationId xmlns:p14="http://schemas.microsoft.com/office/powerpoint/2010/main" val="221337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3587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1953041"/>
            <a:ext cx="7740502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8565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A2, A3 &amp; A4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856569" cy="461665"/>
              </a:xfrm>
              <a:prstGeom prst="rect">
                <a:avLst/>
              </a:prstGeom>
              <a:blipFill>
                <a:blip r:embed="rId5"/>
                <a:stretch>
                  <a:fillRect l="-2370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047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90397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08A9B24-45B5-42F8-B3A3-518798AFAA19}"/>
              </a:ext>
            </a:extLst>
          </p:cNvPr>
          <p:cNvCxnSpPr/>
          <p:nvPr/>
        </p:nvCxnSpPr>
        <p:spPr>
          <a:xfrm>
            <a:off x="4486939" y="2021615"/>
            <a:ext cx="0" cy="24972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/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blipFill>
                <a:blip r:embed="rId6"/>
                <a:stretch>
                  <a:fillRect l="-6667" r="-6111"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/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1−4</m:t>
                              </m:r>
                            </m:e>
                          </m:d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blipFill>
                <a:blip r:embed="rId7"/>
                <a:stretch>
                  <a:fillRect l="-2074" r="-2304"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617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6278372D-6949-427F-A972-27E37BD1560B}"/>
              </a:ext>
            </a:extLst>
          </p:cNvPr>
          <p:cNvSpPr txBox="1"/>
          <p:nvPr/>
        </p:nvSpPr>
        <p:spPr>
          <a:xfrm>
            <a:off x="238542" y="5850952"/>
            <a:ext cx="247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oder Gegenüber belegt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A7F2458-B03A-4F19-9B59-699C21058054}"/>
              </a:ext>
            </a:extLst>
          </p:cNvPr>
          <p:cNvSpPr txBox="1"/>
          <p:nvPr/>
        </p:nvSpPr>
        <p:spPr>
          <a:xfrm>
            <a:off x="3469759" y="5850951"/>
            <a:ext cx="2973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und Gegenüber frei</a:t>
            </a:r>
          </a:p>
        </p:txBody>
      </p:sp>
      <p:pic>
        <p:nvPicPr>
          <p:cNvPr id="9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517794CD-BF6A-4DDC-8180-5773D2A4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Glühlampe">
            <a:extLst>
              <a:ext uri="{FF2B5EF4-FFF2-40B4-BE49-F238E27FC236}">
                <a16:creationId xmlns:a16="http://schemas.microsoft.com/office/drawing/2014/main" id="{550D2964-201B-41FD-BBF8-3CAE09074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1" name="Grafik 10" descr="Glühlampe">
            <a:extLst>
              <a:ext uri="{FF2B5EF4-FFF2-40B4-BE49-F238E27FC236}">
                <a16:creationId xmlns:a16="http://schemas.microsoft.com/office/drawing/2014/main" id="{CFA3D85E-B4A2-4D9A-B4B0-032F2630D3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2" name="Geschweifte Klammer links 1">
            <a:extLst>
              <a:ext uri="{FF2B5EF4-FFF2-40B4-BE49-F238E27FC236}">
                <a16:creationId xmlns:a16="http://schemas.microsoft.com/office/drawing/2014/main" id="{3E30F204-62CE-40C0-AAB4-6A95C3AE654F}"/>
              </a:ext>
            </a:extLst>
          </p:cNvPr>
          <p:cNvSpPr/>
          <p:nvPr/>
        </p:nvSpPr>
        <p:spPr>
          <a:xfrm rot="16200000">
            <a:off x="8024792" y="-962802"/>
            <a:ext cx="410398" cy="461531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C14DE89-2A34-4FE7-84E1-A2C0763C4AF8}"/>
                  </a:ext>
                </a:extLst>
              </p:cNvPr>
              <p:cNvSpPr txBox="1"/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C14DE89-2A34-4FE7-84E1-A2C0763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blipFill>
                <a:blip r:embed="rId9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05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26758FC-AC87-4902-ACBB-1BCA79D4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419"/>
            <a:ext cx="12192000" cy="30518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Sommerdilemma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9526137" y="1094129"/>
            <a:ext cx="2541957" cy="35453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62BBDD2-5F07-427C-AAD1-45D17CF9933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backgroundMark x1="51500" y1="87250" x2="47583" y2="39750"/>
                        <a14:backgroundMark x1="47583" y1="39750" x2="47250" y2="38833"/>
                        <a14:backgroundMark x1="35417" y1="36583" x2="57917" y2="45000"/>
                        <a14:backgroundMark x1="57917" y1="45000" x2="55583" y2="68833"/>
                        <a14:backgroundMark x1="55583" y1="68833" x2="58500" y2="78083"/>
                        <a14:backgroundMark x1="37583" y1="35417" x2="53750" y2="38750"/>
                        <a14:backgroundMark x1="54833" y1="72417" x2="49667" y2="92333"/>
                        <a14:backgroundMark x1="49583" y1="92000" x2="52083" y2="94917"/>
                        <a14:backgroundMark x1="50500" y1="92667" x2="51083" y2="9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5155793" y="5428800"/>
            <a:ext cx="2098461" cy="209846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F3F0CA6-A3EF-48F8-AAD9-81FBCBF973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833" l="10000" r="90000">
                        <a14:foregroundMark x1="51417" y1="92500" x2="51417" y2="92500"/>
                        <a14:foregroundMark x1="50333" y1="97833" x2="50333" y2="97833"/>
                        <a14:backgroundMark x1="49250" y1="13500" x2="49250" y2="13500"/>
                        <a14:backgroundMark x1="50417" y1="36333" x2="50417" y2="36333"/>
                        <a14:backgroundMark x1="55083" y1="20667" x2="55083" y2="20667"/>
                        <a14:backgroundMark x1="35083" y1="26083" x2="59833" y2="42500"/>
                        <a14:backgroundMark x1="59833" y1="42500" x2="63083" y2="19417"/>
                        <a14:backgroundMark x1="63083" y1="19417" x2="63000" y2="19250"/>
                        <a14:backgroundMark x1="36917" y1="14833" x2="60250" y2="16583"/>
                        <a14:backgroundMark x1="60250" y1="16583" x2="42167" y2="11000"/>
                        <a14:backgroundMark x1="45667" y1="9167" x2="58750" y2="8250"/>
                        <a14:backgroundMark x1="42667" y1="9083" x2="63917" y2="167"/>
                        <a14:backgroundMark x1="37583" y1="7917" x2="70250" y2="16167"/>
                        <a14:backgroundMark x1="68167" y1="26000" x2="44500" y2="28500"/>
                        <a14:backgroundMark x1="44500" y1="28500" x2="59667" y2="10917"/>
                        <a14:backgroundMark x1="59667" y1="10917" x2="52333" y2="25083"/>
                        <a14:backgroundMark x1="53083" y1="23750" x2="30833" y2="18333"/>
                        <a14:backgroundMark x1="30833" y1="18333" x2="51917" y2="24917"/>
                        <a14:backgroundMark x1="24417" y1="33500" x2="39000" y2="52167"/>
                        <a14:backgroundMark x1="39000" y1="52167" x2="62833" y2="52333"/>
                        <a14:backgroundMark x1="62833" y1="52333" x2="44000" y2="35167"/>
                        <a14:backgroundMark x1="44000" y1="35167" x2="63833" y2="47167"/>
                        <a14:backgroundMark x1="63833" y1="47167" x2="56750" y2="38000"/>
                        <a14:backgroundMark x1="34833" y1="56750" x2="41167" y2="55417"/>
                        <a14:backgroundMark x1="36333" y1="55750" x2="64083" y2="5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6556533" y="2672060"/>
            <a:ext cx="2098461" cy="20984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5FD9548-6D52-4266-96D6-F511F021E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backgroundMark x1="51500" y1="87250" x2="47583" y2="39750"/>
                        <a14:backgroundMark x1="47583" y1="39750" x2="47250" y2="38833"/>
                        <a14:backgroundMark x1="35417" y1="36583" x2="57917" y2="45000"/>
                        <a14:backgroundMark x1="57917" y1="45000" x2="55583" y2="68833"/>
                        <a14:backgroundMark x1="55583" y1="68833" x2="58500" y2="78083"/>
                        <a14:backgroundMark x1="37583" y1="35417" x2="53750" y2="38750"/>
                        <a14:backgroundMark x1="54833" y1="72417" x2="49667" y2="92333"/>
                        <a14:backgroundMark x1="49583" y1="92000" x2="52083" y2="94917"/>
                        <a14:backgroundMark x1="50500" y1="92667" x2="51083" y2="9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2921984" y="5173158"/>
            <a:ext cx="2098461" cy="20984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08E3823-E9FB-4B54-9AAA-F7E3F41E272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backgroundMark x1="51500" y1="87250" x2="47583" y2="39750"/>
                        <a14:backgroundMark x1="47583" y1="39750" x2="47250" y2="38833"/>
                        <a14:backgroundMark x1="35417" y1="36583" x2="57917" y2="45000"/>
                        <a14:backgroundMark x1="57917" y1="45000" x2="55583" y2="68833"/>
                        <a14:backgroundMark x1="55583" y1="68833" x2="58500" y2="78083"/>
                        <a14:backgroundMark x1="37583" y1="35417" x2="53750" y2="38750"/>
                        <a14:backgroundMark x1="54833" y1="72417" x2="49667" y2="92333"/>
                        <a14:backgroundMark x1="49583" y1="92000" x2="52083" y2="94917"/>
                        <a14:backgroundMark x1="50500" y1="92667" x2="51083" y2="99583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3203">
            <a:off x="1687788" y="5335613"/>
            <a:ext cx="2098461" cy="20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8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4DCE03C3-7762-4628-878E-D1A0D16DEFC6}"/>
              </a:ext>
            </a:extLst>
          </p:cNvPr>
          <p:cNvSpPr/>
          <p:nvPr/>
        </p:nvSpPr>
        <p:spPr>
          <a:xfrm rot="16200000">
            <a:off x="7269418" y="751695"/>
            <a:ext cx="220866" cy="93395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/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blipFill>
                <a:blip r:embed="rId9"/>
                <a:stretch>
                  <a:fillRect l="-1739" r="-11304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49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4DCE03C3-7762-4628-878E-D1A0D16DEFC6}"/>
              </a:ext>
            </a:extLst>
          </p:cNvPr>
          <p:cNvSpPr/>
          <p:nvPr/>
        </p:nvSpPr>
        <p:spPr>
          <a:xfrm rot="16200000">
            <a:off x="7269418" y="751695"/>
            <a:ext cx="220866" cy="93395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/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 l="-1739" r="-11304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/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C488B34-A578-4C3F-B64E-FAE79CAF7EE1}"/>
              </a:ext>
            </a:extLst>
          </p:cNvPr>
          <p:cNvCxnSpPr>
            <a:cxnSpLocks/>
          </p:cNvCxnSpPr>
          <p:nvPr/>
        </p:nvCxnSpPr>
        <p:spPr>
          <a:xfrm>
            <a:off x="3089562" y="1669311"/>
            <a:ext cx="0" cy="35193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073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74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DD2B9D1D-A335-42DE-816B-33324AC52A5B}"/>
              </a:ext>
            </a:extLst>
          </p:cNvPr>
          <p:cNvSpPr txBox="1"/>
          <p:nvPr/>
        </p:nvSpPr>
        <p:spPr>
          <a:xfrm>
            <a:off x="6549656" y="2357969"/>
            <a:ext cx="3061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B1, C1 &amp; D1?</a:t>
            </a:r>
          </a:p>
        </p:txBody>
      </p:sp>
    </p:spTree>
    <p:extLst>
      <p:ext uri="{BB962C8B-B14F-4D97-AF65-F5344CB8AC3E}">
        <p14:creationId xmlns:p14="http://schemas.microsoft.com/office/powerpoint/2010/main" val="1303744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2697609"/>
            <a:ext cx="7740502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829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B1, C1 &amp; D1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829318" cy="461665"/>
              </a:xfrm>
              <a:prstGeom prst="rect">
                <a:avLst/>
              </a:prstGeom>
              <a:blipFill>
                <a:blip r:embed="rId5"/>
                <a:stretch>
                  <a:fillRect l="-2389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578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2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08A9B24-45B5-42F8-B3A3-518798AFAA19}"/>
              </a:ext>
            </a:extLst>
          </p:cNvPr>
          <p:cNvCxnSpPr/>
          <p:nvPr/>
        </p:nvCxnSpPr>
        <p:spPr>
          <a:xfrm>
            <a:off x="4486939" y="2021615"/>
            <a:ext cx="0" cy="24972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/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blipFill>
                <a:blip r:embed="rId5"/>
                <a:stretch>
                  <a:fillRect l="-6667" r="-6111"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/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1−4</m:t>
                              </m:r>
                            </m:e>
                          </m:d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blipFill>
                <a:blip r:embed="rId6"/>
                <a:stretch>
                  <a:fillRect l="-2074" r="-2304"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903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4DCE03C3-7762-4628-878E-D1A0D16DEFC6}"/>
              </a:ext>
            </a:extLst>
          </p:cNvPr>
          <p:cNvSpPr/>
          <p:nvPr/>
        </p:nvSpPr>
        <p:spPr>
          <a:xfrm rot="16200000">
            <a:off x="7269418" y="751695"/>
            <a:ext cx="220866" cy="93395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/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 l="-1739" r="-11304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/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C488B34-A578-4C3F-B64E-FAE79CAF7EE1}"/>
              </a:ext>
            </a:extLst>
          </p:cNvPr>
          <p:cNvCxnSpPr>
            <a:cxnSpLocks/>
          </p:cNvCxnSpPr>
          <p:nvPr/>
        </p:nvCxnSpPr>
        <p:spPr>
          <a:xfrm>
            <a:off x="3089562" y="1669311"/>
            <a:ext cx="0" cy="35193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893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025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3061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B2, C2 &amp; D2?</a:t>
            </a:r>
          </a:p>
        </p:txBody>
      </p:sp>
    </p:spTree>
    <p:extLst>
      <p:ext uri="{BB962C8B-B14F-4D97-AF65-F5344CB8AC3E}">
        <p14:creationId xmlns:p14="http://schemas.microsoft.com/office/powerpoint/2010/main" val="2136706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199" y="3514060"/>
            <a:ext cx="8206341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B2, C2 &amp; D2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blipFill>
                <a:blip r:embed="rId6"/>
                <a:stretch>
                  <a:fillRect l="-2308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57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Das Sommerdilemma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Erlaubte Touren: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blipFill>
                <a:blip r:embed="rId2"/>
                <a:stretch>
                  <a:fillRect l="-2107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699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199" y="3514060"/>
            <a:ext cx="8206341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B2, C2 &amp; D2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blipFill>
                <a:blip r:embed="rId5"/>
                <a:stretch>
                  <a:fillRect l="-2308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250813" y="5759203"/>
                <a:ext cx="30856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𝟎𝟎𝟒𝟗𝟓</m:t>
                      </m:r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813" y="5759203"/>
                <a:ext cx="3085652" cy="369332"/>
              </a:xfrm>
              <a:prstGeom prst="rect">
                <a:avLst/>
              </a:prstGeom>
              <a:blipFill>
                <a:blip r:embed="rId6"/>
                <a:stretch>
                  <a:fillRect l="-988" r="-2174"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738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36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=−0.00495∗5=−0.02475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566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=−0.00495∗5=−0.02475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16058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160580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719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053178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=−0.00495∗5=−0.02475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053178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DAB6CA8-F0B3-4A6D-B7C4-32DB2D967655}"/>
                  </a:ext>
                </a:extLst>
              </p:cNvPr>
              <p:cNvSpPr/>
              <p:nvPr/>
            </p:nvSpPr>
            <p:spPr>
              <a:xfrm>
                <a:off x="5725480" y="4156556"/>
                <a:ext cx="523111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DAB6CA8-F0B3-4A6D-B7C4-32DB2D967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4156556"/>
                <a:ext cx="5231111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6602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1711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cxnSpLocks/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3061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B2, C2 &amp; D2?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Nein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7495934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2551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Leuchtet der Rest?</a:t>
            </a:r>
          </a:p>
        </p:txBody>
      </p:sp>
    </p:spTree>
    <p:extLst>
      <p:ext uri="{BB962C8B-B14F-4D97-AF65-F5344CB8AC3E}">
        <p14:creationId xmlns:p14="http://schemas.microsoft.com/office/powerpoint/2010/main" val="3479111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4332767"/>
            <a:ext cx="8206341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2880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Rest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2880404" cy="461665"/>
              </a:xfrm>
              <a:prstGeom prst="rect">
                <a:avLst/>
              </a:prstGeom>
              <a:blipFill>
                <a:blip r:embed="rId5"/>
                <a:stretch>
                  <a:fillRect l="-3171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9024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10" y="1713532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9713" y="4557894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9713" y="1764113"/>
            <a:ext cx="914400" cy="914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278372D-6949-427F-A972-27E37BD1560B}"/>
              </a:ext>
            </a:extLst>
          </p:cNvPr>
          <p:cNvSpPr txBox="1"/>
          <p:nvPr/>
        </p:nvSpPr>
        <p:spPr>
          <a:xfrm>
            <a:off x="1467294" y="6097033"/>
            <a:ext cx="4204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Nachbar oder Gegenüber belegt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A7F2458-B03A-4F19-9B59-699C21058054}"/>
              </a:ext>
            </a:extLst>
          </p:cNvPr>
          <p:cNvSpPr txBox="1"/>
          <p:nvPr/>
        </p:nvSpPr>
        <p:spPr>
          <a:xfrm>
            <a:off x="6106633" y="6097033"/>
            <a:ext cx="3744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Nachbar und Gegenüber frei</a:t>
            </a:r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7152167" y="182619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26DC9DB8-C382-4DE0-A265-1CC5F1A1393D}"/>
              </a:ext>
            </a:extLst>
          </p:cNvPr>
          <p:cNvSpPr/>
          <p:nvPr/>
        </p:nvSpPr>
        <p:spPr>
          <a:xfrm rot="16200000">
            <a:off x="7258432" y="705221"/>
            <a:ext cx="282607" cy="106220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B3A2073-3264-4ED1-8A55-342FBAC25BCA}"/>
                  </a:ext>
                </a:extLst>
              </p:cNvPr>
              <p:cNvSpPr txBox="1"/>
              <p:nvPr/>
            </p:nvSpPr>
            <p:spPr>
              <a:xfrm>
                <a:off x="7313202" y="1430276"/>
                <a:ext cx="1730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B3A2073-3264-4ED1-8A55-342FBAC25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202" y="1430276"/>
                <a:ext cx="173066" cy="369332"/>
              </a:xfrm>
              <a:prstGeom prst="rect">
                <a:avLst/>
              </a:prstGeom>
              <a:blipFill>
                <a:blip r:embed="rId9"/>
                <a:stretch>
                  <a:fillRect l="-64286" r="-60714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54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Das Sommerdilemma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Erlaubte Touren: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blipFill>
                <a:blip r:embed="rId2"/>
                <a:stretch>
                  <a:fillRect l="-2107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367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925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5199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</p:txBody>
      </p:sp>
    </p:spTree>
    <p:extLst>
      <p:ext uri="{BB962C8B-B14F-4D97-AF65-F5344CB8AC3E}">
        <p14:creationId xmlns:p14="http://schemas.microsoft.com/office/powerpoint/2010/main" val="42428955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C21DB41-3A2F-45E4-8279-9F9C74295409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736109" y="4120189"/>
            <a:ext cx="354420" cy="132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CD1CAC3-9E87-409F-81B9-8E0AF9E4B268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1049081" y="3662989"/>
            <a:ext cx="1229828" cy="53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</p:txBody>
      </p:sp>
    </p:spTree>
    <p:extLst>
      <p:ext uri="{BB962C8B-B14F-4D97-AF65-F5344CB8AC3E}">
        <p14:creationId xmlns:p14="http://schemas.microsoft.com/office/powerpoint/2010/main" val="18789941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1668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206114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2061141" cy="4778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591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2697609"/>
            <a:ext cx="7740502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5069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B2, C2 &amp; D2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5069593" cy="461665"/>
              </a:xfrm>
              <a:prstGeom prst="rect">
                <a:avLst/>
              </a:prstGeom>
              <a:blipFill>
                <a:blip r:embed="rId6"/>
                <a:stretch>
                  <a:fillRect l="-1803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6440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blipFill>
                <a:blip r:embed="rId16"/>
                <a:stretch>
                  <a:fillRect l="-369" t="-8861" b="-25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8853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blipFill>
                <a:blip r:embed="rId15"/>
                <a:stretch>
                  <a:fillRect l="-369" t="-8861" b="-25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13F08B2-7F5A-400B-AE66-A980D6C8F6B0}"/>
              </a:ext>
            </a:extLst>
          </p:cNvPr>
          <p:cNvCxnSpPr>
            <a:cxnSpLocks/>
          </p:cNvCxnSpPr>
          <p:nvPr/>
        </p:nvCxnSpPr>
        <p:spPr>
          <a:xfrm flipH="1">
            <a:off x="3289614" y="289396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12B826-0C5B-4F86-8AB0-83B7690C7C4E}"/>
              </a:ext>
            </a:extLst>
          </p:cNvPr>
          <p:cNvCxnSpPr>
            <a:cxnSpLocks/>
          </p:cNvCxnSpPr>
          <p:nvPr/>
        </p:nvCxnSpPr>
        <p:spPr>
          <a:xfrm flipH="1">
            <a:off x="3289614" y="339194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210077A-2251-4B88-A813-05323B6F835A}"/>
              </a:ext>
            </a:extLst>
          </p:cNvPr>
          <p:cNvCxnSpPr>
            <a:cxnSpLocks/>
          </p:cNvCxnSpPr>
          <p:nvPr/>
        </p:nvCxnSpPr>
        <p:spPr>
          <a:xfrm flipH="1">
            <a:off x="3289614" y="388993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2C6BF50-EAED-48FA-B295-15618FE8E8B3}"/>
              </a:ext>
            </a:extLst>
          </p:cNvPr>
          <p:cNvCxnSpPr>
            <a:cxnSpLocks/>
          </p:cNvCxnSpPr>
          <p:nvPr/>
        </p:nvCxnSpPr>
        <p:spPr>
          <a:xfrm flipH="1">
            <a:off x="3289614" y="438791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E999290-DFFB-4D7A-8E76-765ED88CCAAB}"/>
              </a:ext>
            </a:extLst>
          </p:cNvPr>
          <p:cNvCxnSpPr>
            <a:cxnSpLocks/>
          </p:cNvCxnSpPr>
          <p:nvPr/>
        </p:nvCxnSpPr>
        <p:spPr>
          <a:xfrm flipH="1">
            <a:off x="3289614" y="488590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2F3EB-6230-4777-B651-0E9A8C8D9497}"/>
              </a:ext>
            </a:extLst>
          </p:cNvPr>
          <p:cNvCxnSpPr>
            <a:cxnSpLocks/>
          </p:cNvCxnSpPr>
          <p:nvPr/>
        </p:nvCxnSpPr>
        <p:spPr>
          <a:xfrm flipH="1">
            <a:off x="3698967" y="290342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3140A74-EEC6-4120-B52B-F5718355C7AE}"/>
              </a:ext>
            </a:extLst>
          </p:cNvPr>
          <p:cNvCxnSpPr>
            <a:cxnSpLocks/>
          </p:cNvCxnSpPr>
          <p:nvPr/>
        </p:nvCxnSpPr>
        <p:spPr>
          <a:xfrm flipH="1">
            <a:off x="3698967" y="340141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DB675D3-9954-4351-9F83-29A06358296E}"/>
              </a:ext>
            </a:extLst>
          </p:cNvPr>
          <p:cNvCxnSpPr>
            <a:cxnSpLocks/>
          </p:cNvCxnSpPr>
          <p:nvPr/>
        </p:nvCxnSpPr>
        <p:spPr>
          <a:xfrm flipH="1">
            <a:off x="3698967" y="389939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8D1CE5-B019-40BB-97EF-FEDF29F398CC}"/>
              </a:ext>
            </a:extLst>
          </p:cNvPr>
          <p:cNvCxnSpPr>
            <a:cxnSpLocks/>
          </p:cNvCxnSpPr>
          <p:nvPr/>
        </p:nvCxnSpPr>
        <p:spPr>
          <a:xfrm flipH="1">
            <a:off x="3698967" y="439738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99DE99-C63C-4989-970A-91F890576A11}"/>
              </a:ext>
            </a:extLst>
          </p:cNvPr>
          <p:cNvCxnSpPr>
            <a:cxnSpLocks/>
          </p:cNvCxnSpPr>
          <p:nvPr/>
        </p:nvCxnSpPr>
        <p:spPr>
          <a:xfrm flipH="1">
            <a:off x="3698967" y="489536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F7180B6-DF19-488C-8C48-E318C89E8A1B}"/>
              </a:ext>
            </a:extLst>
          </p:cNvPr>
          <p:cNvCxnSpPr>
            <a:cxnSpLocks/>
          </p:cNvCxnSpPr>
          <p:nvPr/>
        </p:nvCxnSpPr>
        <p:spPr>
          <a:xfrm flipH="1">
            <a:off x="4108320" y="291289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B544F8-4F21-43CC-9BEF-12B6E507C395}"/>
              </a:ext>
            </a:extLst>
          </p:cNvPr>
          <p:cNvCxnSpPr>
            <a:cxnSpLocks/>
          </p:cNvCxnSpPr>
          <p:nvPr/>
        </p:nvCxnSpPr>
        <p:spPr>
          <a:xfrm flipH="1">
            <a:off x="4108320" y="341087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E84FEDE-E774-447E-B99A-E71616E2DB48}"/>
              </a:ext>
            </a:extLst>
          </p:cNvPr>
          <p:cNvCxnSpPr>
            <a:cxnSpLocks/>
          </p:cNvCxnSpPr>
          <p:nvPr/>
        </p:nvCxnSpPr>
        <p:spPr>
          <a:xfrm flipH="1">
            <a:off x="4108320" y="390886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A20C75C-7B3E-44EE-B5FF-2B2839C9CCB8}"/>
              </a:ext>
            </a:extLst>
          </p:cNvPr>
          <p:cNvCxnSpPr>
            <a:cxnSpLocks/>
          </p:cNvCxnSpPr>
          <p:nvPr/>
        </p:nvCxnSpPr>
        <p:spPr>
          <a:xfrm flipH="1">
            <a:off x="4108320" y="440684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0AB0810-BCB6-40CB-A56B-EDEBD344B9F0}"/>
              </a:ext>
            </a:extLst>
          </p:cNvPr>
          <p:cNvCxnSpPr>
            <a:cxnSpLocks/>
          </p:cNvCxnSpPr>
          <p:nvPr/>
        </p:nvCxnSpPr>
        <p:spPr>
          <a:xfrm flipH="1">
            <a:off x="4108320" y="490483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858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1216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  <a:p>
                <a:endParaRPr lang="de-DE" sz="2400" b="1" dirty="0"/>
              </a:p>
              <a:p>
                <a:r>
                  <a:rPr lang="de-DE" sz="2400" b="1" dirty="0">
                    <a:sym typeface="Wingdings" panose="05000000000000000000" pitchFamily="2" charset="2"/>
                  </a:rPr>
                  <a:t> C2 leuchtet</a:t>
                </a:r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1216551"/>
              </a:xfrm>
              <a:prstGeom prst="rect">
                <a:avLst/>
              </a:prstGeom>
              <a:blipFill>
                <a:blip r:embed="rId15"/>
                <a:stretch>
                  <a:fillRect l="-1968" t="-3500" b="-10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13F08B2-7F5A-400B-AE66-A980D6C8F6B0}"/>
              </a:ext>
            </a:extLst>
          </p:cNvPr>
          <p:cNvCxnSpPr>
            <a:cxnSpLocks/>
          </p:cNvCxnSpPr>
          <p:nvPr/>
        </p:nvCxnSpPr>
        <p:spPr>
          <a:xfrm flipH="1">
            <a:off x="3289614" y="289396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12B826-0C5B-4F86-8AB0-83B7690C7C4E}"/>
              </a:ext>
            </a:extLst>
          </p:cNvPr>
          <p:cNvCxnSpPr>
            <a:cxnSpLocks/>
          </p:cNvCxnSpPr>
          <p:nvPr/>
        </p:nvCxnSpPr>
        <p:spPr>
          <a:xfrm flipH="1">
            <a:off x="3289614" y="339194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210077A-2251-4B88-A813-05323B6F835A}"/>
              </a:ext>
            </a:extLst>
          </p:cNvPr>
          <p:cNvCxnSpPr>
            <a:cxnSpLocks/>
          </p:cNvCxnSpPr>
          <p:nvPr/>
        </p:nvCxnSpPr>
        <p:spPr>
          <a:xfrm flipH="1">
            <a:off x="3289614" y="388993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2C6BF50-EAED-48FA-B295-15618FE8E8B3}"/>
              </a:ext>
            </a:extLst>
          </p:cNvPr>
          <p:cNvCxnSpPr>
            <a:cxnSpLocks/>
          </p:cNvCxnSpPr>
          <p:nvPr/>
        </p:nvCxnSpPr>
        <p:spPr>
          <a:xfrm flipH="1">
            <a:off x="3289614" y="438791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E999290-DFFB-4D7A-8E76-765ED88CCAAB}"/>
              </a:ext>
            </a:extLst>
          </p:cNvPr>
          <p:cNvCxnSpPr>
            <a:cxnSpLocks/>
          </p:cNvCxnSpPr>
          <p:nvPr/>
        </p:nvCxnSpPr>
        <p:spPr>
          <a:xfrm flipH="1">
            <a:off x="3289614" y="488590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2F3EB-6230-4777-B651-0E9A8C8D9497}"/>
              </a:ext>
            </a:extLst>
          </p:cNvPr>
          <p:cNvCxnSpPr>
            <a:cxnSpLocks/>
          </p:cNvCxnSpPr>
          <p:nvPr/>
        </p:nvCxnSpPr>
        <p:spPr>
          <a:xfrm flipH="1">
            <a:off x="3698967" y="290342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3140A74-EEC6-4120-B52B-F5718355C7AE}"/>
              </a:ext>
            </a:extLst>
          </p:cNvPr>
          <p:cNvCxnSpPr>
            <a:cxnSpLocks/>
          </p:cNvCxnSpPr>
          <p:nvPr/>
        </p:nvCxnSpPr>
        <p:spPr>
          <a:xfrm flipH="1">
            <a:off x="3698967" y="340141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DB675D3-9954-4351-9F83-29A06358296E}"/>
              </a:ext>
            </a:extLst>
          </p:cNvPr>
          <p:cNvCxnSpPr>
            <a:cxnSpLocks/>
          </p:cNvCxnSpPr>
          <p:nvPr/>
        </p:nvCxnSpPr>
        <p:spPr>
          <a:xfrm flipH="1">
            <a:off x="3698967" y="389939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8D1CE5-B019-40BB-97EF-FEDF29F398CC}"/>
              </a:ext>
            </a:extLst>
          </p:cNvPr>
          <p:cNvCxnSpPr>
            <a:cxnSpLocks/>
          </p:cNvCxnSpPr>
          <p:nvPr/>
        </p:nvCxnSpPr>
        <p:spPr>
          <a:xfrm flipH="1">
            <a:off x="3698967" y="439738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99DE99-C63C-4989-970A-91F890576A11}"/>
              </a:ext>
            </a:extLst>
          </p:cNvPr>
          <p:cNvCxnSpPr>
            <a:cxnSpLocks/>
          </p:cNvCxnSpPr>
          <p:nvPr/>
        </p:nvCxnSpPr>
        <p:spPr>
          <a:xfrm flipH="1">
            <a:off x="3698967" y="489536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F7180B6-DF19-488C-8C48-E318C89E8A1B}"/>
              </a:ext>
            </a:extLst>
          </p:cNvPr>
          <p:cNvCxnSpPr>
            <a:cxnSpLocks/>
          </p:cNvCxnSpPr>
          <p:nvPr/>
        </p:nvCxnSpPr>
        <p:spPr>
          <a:xfrm flipH="1">
            <a:off x="4108320" y="291289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B544F8-4F21-43CC-9BEF-12B6E507C395}"/>
              </a:ext>
            </a:extLst>
          </p:cNvPr>
          <p:cNvCxnSpPr>
            <a:cxnSpLocks/>
          </p:cNvCxnSpPr>
          <p:nvPr/>
        </p:nvCxnSpPr>
        <p:spPr>
          <a:xfrm flipH="1">
            <a:off x="4108320" y="341087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E84FEDE-E774-447E-B99A-E71616E2DB48}"/>
              </a:ext>
            </a:extLst>
          </p:cNvPr>
          <p:cNvCxnSpPr>
            <a:cxnSpLocks/>
          </p:cNvCxnSpPr>
          <p:nvPr/>
        </p:nvCxnSpPr>
        <p:spPr>
          <a:xfrm flipH="1">
            <a:off x="4108320" y="390886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A20C75C-7B3E-44EE-B5FF-2B2839C9CCB8}"/>
              </a:ext>
            </a:extLst>
          </p:cNvPr>
          <p:cNvCxnSpPr>
            <a:cxnSpLocks/>
          </p:cNvCxnSpPr>
          <p:nvPr/>
        </p:nvCxnSpPr>
        <p:spPr>
          <a:xfrm flipH="1">
            <a:off x="4108320" y="440684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0AB0810-BCB6-40CB-A56B-EDEBD344B9F0}"/>
              </a:ext>
            </a:extLst>
          </p:cNvPr>
          <p:cNvCxnSpPr>
            <a:cxnSpLocks/>
          </p:cNvCxnSpPr>
          <p:nvPr/>
        </p:nvCxnSpPr>
        <p:spPr>
          <a:xfrm flipH="1">
            <a:off x="4108320" y="490483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7190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1585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  <a:p>
                <a:endParaRPr lang="de-DE" sz="2400" b="1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400" b="1" dirty="0">
                    <a:sym typeface="Wingdings" panose="05000000000000000000" pitchFamily="2" charset="2"/>
                  </a:rPr>
                  <a:t>C2 leuchtet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400" b="1" dirty="0">
                    <a:sym typeface="Wingdings" panose="05000000000000000000" pitchFamily="2" charset="2"/>
                  </a:rPr>
                  <a:t>D2 leuchtet</a:t>
                </a:r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1585883"/>
              </a:xfrm>
              <a:prstGeom prst="rect">
                <a:avLst/>
              </a:prstGeom>
              <a:blipFill>
                <a:blip r:embed="rId16"/>
                <a:stretch>
                  <a:fillRect l="-1722" t="-2682" b="-72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13F08B2-7F5A-400B-AE66-A980D6C8F6B0}"/>
              </a:ext>
            </a:extLst>
          </p:cNvPr>
          <p:cNvCxnSpPr>
            <a:cxnSpLocks/>
          </p:cNvCxnSpPr>
          <p:nvPr/>
        </p:nvCxnSpPr>
        <p:spPr>
          <a:xfrm flipH="1">
            <a:off x="3289614" y="289396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12B826-0C5B-4F86-8AB0-83B7690C7C4E}"/>
              </a:ext>
            </a:extLst>
          </p:cNvPr>
          <p:cNvCxnSpPr>
            <a:cxnSpLocks/>
          </p:cNvCxnSpPr>
          <p:nvPr/>
        </p:nvCxnSpPr>
        <p:spPr>
          <a:xfrm flipH="1">
            <a:off x="3289614" y="339194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210077A-2251-4B88-A813-05323B6F835A}"/>
              </a:ext>
            </a:extLst>
          </p:cNvPr>
          <p:cNvCxnSpPr>
            <a:cxnSpLocks/>
          </p:cNvCxnSpPr>
          <p:nvPr/>
        </p:nvCxnSpPr>
        <p:spPr>
          <a:xfrm flipH="1">
            <a:off x="3289614" y="388993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2C6BF50-EAED-48FA-B295-15618FE8E8B3}"/>
              </a:ext>
            </a:extLst>
          </p:cNvPr>
          <p:cNvCxnSpPr>
            <a:cxnSpLocks/>
          </p:cNvCxnSpPr>
          <p:nvPr/>
        </p:nvCxnSpPr>
        <p:spPr>
          <a:xfrm flipH="1">
            <a:off x="3289614" y="438791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E999290-DFFB-4D7A-8E76-765ED88CCAAB}"/>
              </a:ext>
            </a:extLst>
          </p:cNvPr>
          <p:cNvCxnSpPr>
            <a:cxnSpLocks/>
          </p:cNvCxnSpPr>
          <p:nvPr/>
        </p:nvCxnSpPr>
        <p:spPr>
          <a:xfrm flipH="1">
            <a:off x="3289614" y="488590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2F3EB-6230-4777-B651-0E9A8C8D9497}"/>
              </a:ext>
            </a:extLst>
          </p:cNvPr>
          <p:cNvCxnSpPr>
            <a:cxnSpLocks/>
          </p:cNvCxnSpPr>
          <p:nvPr/>
        </p:nvCxnSpPr>
        <p:spPr>
          <a:xfrm flipH="1">
            <a:off x="3698967" y="290342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3140A74-EEC6-4120-B52B-F5718355C7AE}"/>
              </a:ext>
            </a:extLst>
          </p:cNvPr>
          <p:cNvCxnSpPr>
            <a:cxnSpLocks/>
          </p:cNvCxnSpPr>
          <p:nvPr/>
        </p:nvCxnSpPr>
        <p:spPr>
          <a:xfrm flipH="1">
            <a:off x="3698967" y="340141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DB675D3-9954-4351-9F83-29A06358296E}"/>
              </a:ext>
            </a:extLst>
          </p:cNvPr>
          <p:cNvCxnSpPr>
            <a:cxnSpLocks/>
          </p:cNvCxnSpPr>
          <p:nvPr/>
        </p:nvCxnSpPr>
        <p:spPr>
          <a:xfrm flipH="1">
            <a:off x="3698967" y="389939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8D1CE5-B019-40BB-97EF-FEDF29F398CC}"/>
              </a:ext>
            </a:extLst>
          </p:cNvPr>
          <p:cNvCxnSpPr>
            <a:cxnSpLocks/>
          </p:cNvCxnSpPr>
          <p:nvPr/>
        </p:nvCxnSpPr>
        <p:spPr>
          <a:xfrm flipH="1">
            <a:off x="3698967" y="439738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99DE99-C63C-4989-970A-91F890576A11}"/>
              </a:ext>
            </a:extLst>
          </p:cNvPr>
          <p:cNvCxnSpPr>
            <a:cxnSpLocks/>
          </p:cNvCxnSpPr>
          <p:nvPr/>
        </p:nvCxnSpPr>
        <p:spPr>
          <a:xfrm flipH="1">
            <a:off x="3698967" y="489536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F7180B6-DF19-488C-8C48-E318C89E8A1B}"/>
              </a:ext>
            </a:extLst>
          </p:cNvPr>
          <p:cNvCxnSpPr>
            <a:cxnSpLocks/>
          </p:cNvCxnSpPr>
          <p:nvPr/>
        </p:nvCxnSpPr>
        <p:spPr>
          <a:xfrm flipH="1">
            <a:off x="4108320" y="291289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B544F8-4F21-43CC-9BEF-12B6E507C395}"/>
              </a:ext>
            </a:extLst>
          </p:cNvPr>
          <p:cNvCxnSpPr>
            <a:cxnSpLocks/>
          </p:cNvCxnSpPr>
          <p:nvPr/>
        </p:nvCxnSpPr>
        <p:spPr>
          <a:xfrm flipH="1">
            <a:off x="4108320" y="341087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E84FEDE-E774-447E-B99A-E71616E2DB48}"/>
              </a:ext>
            </a:extLst>
          </p:cNvPr>
          <p:cNvCxnSpPr>
            <a:cxnSpLocks/>
          </p:cNvCxnSpPr>
          <p:nvPr/>
        </p:nvCxnSpPr>
        <p:spPr>
          <a:xfrm flipH="1">
            <a:off x="4108320" y="390886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A20C75C-7B3E-44EE-B5FF-2B2839C9CCB8}"/>
              </a:ext>
            </a:extLst>
          </p:cNvPr>
          <p:cNvCxnSpPr>
            <a:cxnSpLocks/>
          </p:cNvCxnSpPr>
          <p:nvPr/>
        </p:nvCxnSpPr>
        <p:spPr>
          <a:xfrm flipH="1">
            <a:off x="4108320" y="440684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0AB0810-BCB6-40CB-A56B-EDEBD344B9F0}"/>
              </a:ext>
            </a:extLst>
          </p:cNvPr>
          <p:cNvCxnSpPr>
            <a:cxnSpLocks/>
          </p:cNvCxnSpPr>
          <p:nvPr/>
        </p:nvCxnSpPr>
        <p:spPr>
          <a:xfrm flipH="1">
            <a:off x="4108320" y="490483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530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Erlaubte Touren: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blipFill>
                <a:blip r:embed="rId2"/>
                <a:stretch>
                  <a:fillRect l="-2107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053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C21DB41-3A2F-45E4-8279-9F9C74295409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736109" y="4120189"/>
            <a:ext cx="354420" cy="132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CD1CAC3-9E87-409F-81B9-8E0AF9E4B268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1049081" y="3662989"/>
            <a:ext cx="1229828" cy="53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C2 &amp; D2 leuchten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061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C2 &amp; D2 leuchten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75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C2 &amp; D2 leuchten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pic>
        <p:nvPicPr>
          <p:cNvPr id="39" name="Grafik 38" descr="Glühlampe">
            <a:extLst>
              <a:ext uri="{FF2B5EF4-FFF2-40B4-BE49-F238E27FC236}">
                <a16:creationId xmlns:a16="http://schemas.microsoft.com/office/drawing/2014/main" id="{63AB2FF2-5D54-4CB2-A46A-9FB079E9B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F19DD0AB-F641-4C26-97BE-F06B0AF12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893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59967BD-8CBB-4065-9368-798AD29D12F7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554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116166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1161665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1185709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1185709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2237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5371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B3F0E066-9352-4C07-BA19-5CCFB98EACB4}"/>
              </a:ext>
            </a:extLst>
          </p:cNvPr>
          <p:cNvSpPr txBox="1"/>
          <p:nvPr/>
        </p:nvSpPr>
        <p:spPr>
          <a:xfrm>
            <a:off x="5816009" y="4438316"/>
            <a:ext cx="357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ym typeface="Wingdings" panose="05000000000000000000" pitchFamily="2" charset="2"/>
              </a:rPr>
              <a:t> D3 wird zuerst leuchten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1715267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B3F0E066-9352-4C07-BA19-5CCFB98EACB4}"/>
              </a:ext>
            </a:extLst>
          </p:cNvPr>
          <p:cNvSpPr txBox="1"/>
          <p:nvPr/>
        </p:nvSpPr>
        <p:spPr>
          <a:xfrm>
            <a:off x="5816009" y="4438316"/>
            <a:ext cx="4224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D3 wird zuerst leuchten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Merke: </a:t>
            </a:r>
          </a:p>
          <a:p>
            <a:r>
              <a:rPr lang="de-DE" sz="2400" b="1" dirty="0">
                <a:sym typeface="Wingdings" panose="05000000000000000000" pitchFamily="2" charset="2"/>
              </a:rPr>
              <a:t>Um so höher der Abstand,</a:t>
            </a:r>
          </a:p>
          <a:p>
            <a:r>
              <a:rPr lang="de-DE" sz="2400" b="1" dirty="0">
                <a:sym typeface="Wingdings" panose="05000000000000000000" pitchFamily="2" charset="2"/>
              </a:rPr>
              <a:t>um so schneller geht Lampe an!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9790094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59967BD-8CBB-4065-9368-798AD29D12F7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094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D3 leuchtet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59967BD-8CBB-4065-9368-798AD29D12F7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62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de-DE" sz="2400" dirty="0"/>
                  <a:t>Erlaubte Routen: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NP-Hartes Problem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Suchzeit für optimale Route: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1938992"/>
              </a:xfrm>
              <a:prstGeom prst="rect">
                <a:avLst/>
              </a:prstGeom>
              <a:blipFill>
                <a:blip r:embed="rId2"/>
                <a:stretch>
                  <a:fillRect l="-2247" t="-2830" b="-66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9488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D3 leuchtet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255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26183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D4 noch ohne Licht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Besetzt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6AF0706-B095-4CB4-88B3-B16C50EFF50C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1815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1970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Besetzt:</a:t>
            </a:r>
          </a:p>
          <a:p>
            <a:r>
              <a:rPr lang="de-DE" sz="2400" b="1" dirty="0"/>
              <a:t>A1, B2, C3, D4</a:t>
            </a:r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6AF0706-B095-4CB4-88B3-B16C50EFF50C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3731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096169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Besetzt:</a:t>
                </a:r>
              </a:p>
              <a:p>
                <a:r>
                  <a:rPr lang="de-DE" sz="2400" b="1" dirty="0"/>
                  <a:t>A1, B2, C3, D4</a:t>
                </a:r>
              </a:p>
              <a:p>
                <a:endParaRPr lang="de-DE" sz="2400" b="1" dirty="0"/>
              </a:p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096169" cy="1938992"/>
              </a:xfrm>
              <a:prstGeom prst="rect">
                <a:avLst/>
              </a:prstGeom>
              <a:blipFill>
                <a:blip r:embed="rId7"/>
                <a:stretch>
                  <a:fillRect l="-2953" t="-25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6AF0706-B095-4CB4-88B3-B16C50EFF50C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2742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02287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022879" cy="830997"/>
              </a:xfrm>
              <a:prstGeom prst="rect">
                <a:avLst/>
              </a:prstGeom>
              <a:blipFill>
                <a:blip r:embed="rId3"/>
                <a:stretch>
                  <a:fillRect l="-3024" t="-58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Grafik 45">
            <a:extLst>
              <a:ext uri="{FF2B5EF4-FFF2-40B4-BE49-F238E27FC236}">
                <a16:creationId xmlns:a16="http://schemas.microsoft.com/office/drawing/2014/main" id="{F75C0210-2EF2-4A36-86F9-0EE275F5F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AB0B345-D30A-45D4-858F-642061AE70A5}"/>
              </a:ext>
            </a:extLst>
          </p:cNvPr>
          <p:cNvSpPr/>
          <p:nvPr/>
        </p:nvSpPr>
        <p:spPr>
          <a:xfrm>
            <a:off x="802757" y="2636875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9261C9CF-DB4E-4034-A9C3-BF8B2B5C1E61}"/>
              </a:ext>
            </a:extLst>
          </p:cNvPr>
          <p:cNvSpPr/>
          <p:nvPr/>
        </p:nvSpPr>
        <p:spPr>
          <a:xfrm>
            <a:off x="4180324" y="2636874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89D02AB6-24C1-4796-B03C-97AFB0C068DE}"/>
              </a:ext>
            </a:extLst>
          </p:cNvPr>
          <p:cNvSpPr/>
          <p:nvPr/>
        </p:nvSpPr>
        <p:spPr>
          <a:xfrm>
            <a:off x="4180323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F007F05-D901-4FC7-83BD-21063A217C47}"/>
              </a:ext>
            </a:extLst>
          </p:cNvPr>
          <p:cNvSpPr/>
          <p:nvPr/>
        </p:nvSpPr>
        <p:spPr>
          <a:xfrm>
            <a:off x="802756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9271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12899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</m:oMath>
                  </m:oMathPara>
                </a14:m>
                <a:endParaRPr lang="de-DE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128998" cy="1569660"/>
              </a:xfrm>
              <a:prstGeom prst="rect">
                <a:avLst/>
              </a:prstGeom>
              <a:blipFill>
                <a:blip r:embed="rId4"/>
                <a:stretch>
                  <a:fillRect l="-2918" t="-31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24AC6E46-754A-4A91-94D1-C21749B4F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A1C7979-C982-4D9F-9335-43214D376752}"/>
              </a:ext>
            </a:extLst>
          </p:cNvPr>
          <p:cNvSpPr/>
          <p:nvPr/>
        </p:nvSpPr>
        <p:spPr>
          <a:xfrm>
            <a:off x="802757" y="2636875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5FADAEE-FEF0-4E62-B1F5-F295272C034C}"/>
              </a:ext>
            </a:extLst>
          </p:cNvPr>
          <p:cNvSpPr/>
          <p:nvPr/>
        </p:nvSpPr>
        <p:spPr>
          <a:xfrm>
            <a:off x="4180324" y="2636874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514E902-99F0-46A6-A88E-D60DF0F89E61}"/>
              </a:ext>
            </a:extLst>
          </p:cNvPr>
          <p:cNvSpPr/>
          <p:nvPr/>
        </p:nvSpPr>
        <p:spPr>
          <a:xfrm>
            <a:off x="4180323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26918A4-C293-4A98-9161-92C77A2C0A97}"/>
              </a:ext>
            </a:extLst>
          </p:cNvPr>
          <p:cNvSpPr/>
          <p:nvPr/>
        </p:nvSpPr>
        <p:spPr>
          <a:xfrm>
            <a:off x="802756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4402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366114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</m:oMath>
                  </m:oMathPara>
                </a14:m>
                <a:endParaRPr lang="de-DE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de-DE" sz="2400" b="1" dirty="0"/>
              </a:p>
              <a:p>
                <a:endParaRPr lang="de-DE" sz="2400" b="1" dirty="0"/>
              </a:p>
              <a:p>
                <a:r>
                  <a:rPr lang="de-DE" sz="2400" b="1" dirty="0">
                    <a:sym typeface="Wingdings" panose="05000000000000000000" pitchFamily="2" charset="2"/>
                  </a:rPr>
                  <a:t> Idealer Weg gefunden</a:t>
                </a:r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366114" cy="2308324"/>
              </a:xfrm>
              <a:prstGeom prst="rect">
                <a:avLst/>
              </a:prstGeom>
              <a:blipFill>
                <a:blip r:embed="rId3"/>
                <a:stretch>
                  <a:fillRect l="-2712" t="-2116" r="-1808" b="-52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13A6A65E-F3DB-4FD1-90C8-F4E8C9A9C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38" y="1946429"/>
            <a:ext cx="37242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891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6352F-8B7D-41FD-BADB-6B7CF5B2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B1F3C3-E171-49A0-85E4-6BDE1C461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hlinkClick r:id="rId2"/>
              </a:rPr>
              <a:t>https://royalsocietypublishing.org/doi/pdf/10.1098/rsos.180396</a:t>
            </a:r>
          </a:p>
          <a:p>
            <a:r>
              <a:rPr lang="de-DE" dirty="0">
                <a:hlinkClick r:id="rId2"/>
              </a:rPr>
              <a:t>https://de.wikipedia.org/</a:t>
            </a:r>
            <a:r>
              <a:rPr lang="de-DE" dirty="0" err="1">
                <a:hlinkClick r:id="rId2"/>
              </a:rPr>
              <a:t>wiki</a:t>
            </a:r>
            <a:r>
              <a:rPr lang="de-DE" dirty="0">
                <a:hlinkClick r:id="rId2"/>
              </a:rPr>
              <a:t>/Amöbe</a:t>
            </a:r>
          </a:p>
          <a:p>
            <a:r>
              <a:rPr lang="de-DE" dirty="0">
                <a:hlinkClick r:id="rId2"/>
              </a:rPr>
              <a:t>https://de.wikipedia.org/wiki/Physarum_polycephalum</a:t>
            </a:r>
          </a:p>
          <a:p>
            <a:r>
              <a:rPr lang="de-DE" dirty="0">
                <a:hlinkClick r:id="rId2"/>
              </a:rPr>
              <a:t>https://royalsocietypublishing.org/doi/full/10.1098/rsif.2016.0030</a:t>
            </a:r>
          </a:p>
          <a:p>
            <a:r>
              <a:rPr lang="de-DE" dirty="0">
                <a:hlinkClick r:id="rId2"/>
              </a:rPr>
              <a:t>https://www.wolframalpha.com/input/?i=plot+1%2F(1%2Bexp(-35*(x-0.6)))(x+from+0+to+1)</a:t>
            </a:r>
            <a:endParaRPr lang="de-DE" dirty="0"/>
          </a:p>
          <a:p>
            <a:r>
              <a:rPr lang="de-DE" dirty="0">
                <a:hlinkClick r:id="rId3"/>
              </a:rPr>
              <a:t>https://www.wolframalpha.com/input/?i=plot+1%2F(1%2Bexp(-1000*(x%2B0.5)))(x+from+-1.5+to+0.5)</a:t>
            </a:r>
            <a:endParaRPr lang="de-DE" dirty="0"/>
          </a:p>
          <a:p>
            <a:r>
              <a:rPr lang="de-DE" dirty="0">
                <a:hlinkClick r:id="rId4"/>
              </a:rPr>
              <a:t>https://www.wolframalpha.com/input/?i=plot+(1-(1%2F(1%2Bexp(-1000*(x%2B0.5)))))(x+from+-1.5+to+0.5)</a:t>
            </a:r>
            <a:endParaRPr lang="de-DE" dirty="0"/>
          </a:p>
          <a:p>
            <a:r>
              <a:rPr lang="de-DE" dirty="0">
                <a:hlinkClick r:id="rId5"/>
              </a:rPr>
              <a:t>https://www.wolframalpha.com/input/?i=plot+(x-1)!%2F2(x+from+0+to+9)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04398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6352F-8B7D-41FD-BADB-6B7CF5B2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Bild-Quellen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B1F3C3-E171-49A0-85E4-6BDE1C461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https://www.retroplanet.com/PROD/48908.html</a:t>
            </a:r>
            <a:endParaRPr lang="de-DE" dirty="0"/>
          </a:p>
          <a:p>
            <a:r>
              <a:rPr lang="de-DE" dirty="0">
                <a:hlinkClick r:id="rId3"/>
              </a:rPr>
              <a:t>https://www.invaluable.com/auction-lot/original-american-rakleigh-bicycle-poster-1950s-b-51-c-7d24d9b8d3</a:t>
            </a:r>
            <a:endParaRPr lang="de-DE" dirty="0"/>
          </a:p>
          <a:p>
            <a:r>
              <a:rPr lang="de-DE" dirty="0">
                <a:hlinkClick r:id="rId4"/>
              </a:rPr>
              <a:t>http://www.jüdische-gemeinden.de/</a:t>
            </a:r>
            <a:r>
              <a:rPr lang="de-DE" dirty="0" err="1">
                <a:hlinkClick r:id="rId4"/>
              </a:rPr>
              <a:t>index.php</a:t>
            </a:r>
            <a:r>
              <a:rPr lang="de-DE" dirty="0">
                <a:hlinkClick r:id="rId4"/>
              </a:rPr>
              <a:t>/gemeinden/k-l/1147-landshut-niederbayern</a:t>
            </a:r>
            <a:endParaRPr lang="de-DE" dirty="0"/>
          </a:p>
          <a:p>
            <a:r>
              <a:rPr lang="de-DE" dirty="0">
                <a:hlinkClick r:id="rId5"/>
              </a:rPr>
              <a:t>https://de.wikipedia.org/wiki/Physarum_polycephalum#/media/File:Physarum_polycephalum_plasmodium.jpg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835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2397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de-DE" sz="2400" dirty="0"/>
                  <a:t>Erlaubte Routen: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NP-Hartes Problem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Suchzeit für optimale Route: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2397516"/>
              </a:xfrm>
              <a:prstGeom prst="rect">
                <a:avLst/>
              </a:prstGeom>
              <a:blipFill>
                <a:blip r:embed="rId2"/>
                <a:stretch>
                  <a:fillRect l="-2247" t="-2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252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3314</Words>
  <Application>Microsoft Office PowerPoint</Application>
  <PresentationFormat>Breitbild</PresentationFormat>
  <Paragraphs>1040</Paragraphs>
  <Slides>88</Slides>
  <Notes>38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88</vt:i4>
      </vt:variant>
    </vt:vector>
  </HeadingPairs>
  <TitlesOfParts>
    <vt:vector size="94" baseType="lpstr">
      <vt:lpstr>Arial</vt:lpstr>
      <vt:lpstr>Calibri</vt:lpstr>
      <vt:lpstr>Calibri Light</vt:lpstr>
      <vt:lpstr>Cambria Math</vt:lpstr>
      <vt:lpstr>Wingdings</vt:lpstr>
      <vt:lpstr>Office</vt:lpstr>
      <vt:lpstr>Amöben als Problemlöser</vt:lpstr>
      <vt:lpstr>PowerPoint-Präsentation</vt:lpstr>
      <vt:lpstr>Das Sommerdilemma</vt:lpstr>
      <vt:lpstr>Das Sommerdilemma</vt:lpstr>
      <vt:lpstr>Das Sommerdilemma</vt:lpstr>
      <vt:lpstr>Das Sommerdilemma</vt:lpstr>
      <vt:lpstr>Travelling Salesman Problem</vt:lpstr>
      <vt:lpstr>Travelling Salesman Problem</vt:lpstr>
      <vt:lpstr>Travelling Salesman Problem</vt:lpstr>
      <vt:lpstr>Das Sommerdilemma</vt:lpstr>
      <vt:lpstr>Amöben – Kluge Hilfe</vt:lpstr>
      <vt:lpstr>Amöben – Kluge Hilfe</vt:lpstr>
      <vt:lpstr>Amöben – Kluge Hilfe</vt:lpstr>
      <vt:lpstr>Amöben – Kluge Hilfe</vt:lpstr>
      <vt:lpstr>Versuchsaufbau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Quellen</vt:lpstr>
      <vt:lpstr>Bild-Quellen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Tobias Weiden</dc:creator>
  <cp:lastModifiedBy>Tobias Weiden</cp:lastModifiedBy>
  <cp:revision>96</cp:revision>
  <dcterms:created xsi:type="dcterms:W3CDTF">2019-04-06T16:11:10Z</dcterms:created>
  <dcterms:modified xsi:type="dcterms:W3CDTF">2019-04-10T17:31:03Z</dcterms:modified>
</cp:coreProperties>
</file>